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4" r:id="rId5"/>
    <p:sldId id="265" r:id="rId6"/>
    <p:sldId id="266" r:id="rId7"/>
    <p:sldId id="267" r:id="rId8"/>
    <p:sldId id="258" r:id="rId9"/>
    <p:sldId id="268" r:id="rId10"/>
    <p:sldId id="269" r:id="rId11"/>
    <p:sldId id="270" r:id="rId12"/>
    <p:sldId id="271" r:id="rId13"/>
    <p:sldId id="259" r:id="rId14"/>
    <p:sldId id="272" r:id="rId15"/>
    <p:sldId id="273" r:id="rId16"/>
    <p:sldId id="260" r:id="rId17"/>
    <p:sldId id="282" r:id="rId18"/>
    <p:sldId id="274" r:id="rId19"/>
    <p:sldId id="275" r:id="rId20"/>
    <p:sldId id="276" r:id="rId21"/>
    <p:sldId id="277" r:id="rId22"/>
    <p:sldId id="262"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C8070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406"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94150" y="1520826"/>
            <a:ext cx="4927600" cy="2671763"/>
          </a:xfrm>
          <a:effectLst>
            <a:outerShdw blurRad="50800" dist="38100" sx="96000" sy="96000" algn="l" rotWithShape="0">
              <a:prstClr val="black">
                <a:alpha val="97000"/>
              </a:prstClr>
            </a:outerShdw>
          </a:effectLst>
        </p:spPr>
        <p:txBody>
          <a:bodyPr anchor="b"/>
          <a:lstStyle>
            <a:lvl1pPr algn="ctr">
              <a:defRPr sz="6000" b="1" cap="none" spc="0">
                <a:ln w="10160">
                  <a:solidFill>
                    <a:schemeClr val="tx1"/>
                  </a:solidFill>
                  <a:prstDash val="solid"/>
                </a:ln>
                <a:solidFill>
                  <a:schemeClr val="tx1"/>
                </a:solidFill>
                <a:effectLst>
                  <a:glow rad="101600">
                    <a:schemeClr val="bg1">
                      <a:alpha val="53000"/>
                    </a:schemeClr>
                  </a:glow>
                  <a:outerShdw dist="22860" dir="16080000" sx="101000" sy="101000" algn="tl" rotWithShape="0">
                    <a:schemeClr val="tx1">
                      <a:alpha val="68000"/>
                    </a:scheme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763735" y="5065714"/>
            <a:ext cx="5829300" cy="1655762"/>
          </a:xfrm>
        </p:spPr>
        <p:txBody>
          <a:bodyPr/>
          <a:lstStyle>
            <a:lvl1pPr marL="0" indent="0" algn="ctr">
              <a:buNone/>
              <a:defRPr sz="2400">
                <a:ln>
                  <a:solidFill>
                    <a:schemeClr val="tx1"/>
                  </a:solidFill>
                </a:ln>
                <a:solidFill>
                  <a:schemeClr val="tx1"/>
                </a:solidFill>
                <a:effectLst>
                  <a:glow rad="127000">
                    <a:schemeClr val="bg1">
                      <a:alpha val="24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B38EA2-E1B3-40CF-99DC-020312789E9B}"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B163-8467-47B5-BECE-0963EBB64307}" type="slidenum">
              <a:rPr lang="en-US" smtClean="0"/>
              <a:pPr/>
              <a:t>‹#›</a:t>
            </a:fld>
            <a:endParaRPr lang="en-US"/>
          </a:p>
        </p:txBody>
      </p:sp>
    </p:spTree>
    <p:extLst>
      <p:ext uri="{BB962C8B-B14F-4D97-AF65-F5344CB8AC3E}">
        <p14:creationId xmlns:p14="http://schemas.microsoft.com/office/powerpoint/2010/main" xmlns="" val="2310322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38EA2-E1B3-40CF-99DC-020312789E9B}"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B163-8467-47B5-BECE-0963EBB64307}" type="slidenum">
              <a:rPr lang="en-US" smtClean="0"/>
              <a:pPr/>
              <a:t>‹#›</a:t>
            </a:fld>
            <a:endParaRPr lang="en-US"/>
          </a:p>
        </p:txBody>
      </p:sp>
    </p:spTree>
    <p:extLst>
      <p:ext uri="{BB962C8B-B14F-4D97-AF65-F5344CB8AC3E}">
        <p14:creationId xmlns:p14="http://schemas.microsoft.com/office/powerpoint/2010/main" xmlns="" val="3978651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38EA2-E1B3-40CF-99DC-020312789E9B}"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B163-8467-47B5-BECE-0963EBB64307}" type="slidenum">
              <a:rPr lang="en-US" smtClean="0"/>
              <a:pPr/>
              <a:t>‹#›</a:t>
            </a:fld>
            <a:endParaRPr lang="en-US"/>
          </a:p>
        </p:txBody>
      </p:sp>
    </p:spTree>
    <p:extLst>
      <p:ext uri="{BB962C8B-B14F-4D97-AF65-F5344CB8AC3E}">
        <p14:creationId xmlns:p14="http://schemas.microsoft.com/office/powerpoint/2010/main" xmlns="" val="339161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38EA2-E1B3-40CF-99DC-020312789E9B}"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B163-8467-47B5-BECE-0963EBB64307}" type="slidenum">
              <a:rPr lang="en-US" smtClean="0"/>
              <a:pPr/>
              <a:t>‹#›</a:t>
            </a:fld>
            <a:endParaRPr lang="en-US"/>
          </a:p>
        </p:txBody>
      </p:sp>
    </p:spTree>
    <p:extLst>
      <p:ext uri="{BB962C8B-B14F-4D97-AF65-F5344CB8AC3E}">
        <p14:creationId xmlns:p14="http://schemas.microsoft.com/office/powerpoint/2010/main" xmlns="" val="249790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B38EA2-E1B3-40CF-99DC-020312789E9B}"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B163-8467-47B5-BECE-0963EBB64307}" type="slidenum">
              <a:rPr lang="en-US" smtClean="0"/>
              <a:pPr/>
              <a:t>‹#›</a:t>
            </a:fld>
            <a:endParaRPr lang="en-US"/>
          </a:p>
        </p:txBody>
      </p:sp>
    </p:spTree>
    <p:extLst>
      <p:ext uri="{BB962C8B-B14F-4D97-AF65-F5344CB8AC3E}">
        <p14:creationId xmlns:p14="http://schemas.microsoft.com/office/powerpoint/2010/main" xmlns="" val="407690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B38EA2-E1B3-40CF-99DC-020312789E9B}"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B163-8467-47B5-BECE-0963EBB64307}" type="slidenum">
              <a:rPr lang="en-US" smtClean="0"/>
              <a:pPr/>
              <a:t>‹#›</a:t>
            </a:fld>
            <a:endParaRPr lang="en-US"/>
          </a:p>
        </p:txBody>
      </p:sp>
    </p:spTree>
    <p:extLst>
      <p:ext uri="{BB962C8B-B14F-4D97-AF65-F5344CB8AC3E}">
        <p14:creationId xmlns:p14="http://schemas.microsoft.com/office/powerpoint/2010/main" xmlns="" val="3024114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B38EA2-E1B3-40CF-99DC-020312789E9B}" type="datetimeFigureOut">
              <a:rPr lang="en-US" smtClean="0"/>
              <a:pPr/>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F6B163-8467-47B5-BECE-0963EBB64307}" type="slidenum">
              <a:rPr lang="en-US" smtClean="0"/>
              <a:pPr/>
              <a:t>‹#›</a:t>
            </a:fld>
            <a:endParaRPr lang="en-US"/>
          </a:p>
        </p:txBody>
      </p:sp>
    </p:spTree>
    <p:extLst>
      <p:ext uri="{BB962C8B-B14F-4D97-AF65-F5344CB8AC3E}">
        <p14:creationId xmlns:p14="http://schemas.microsoft.com/office/powerpoint/2010/main" xmlns="" val="71379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B38EA2-E1B3-40CF-99DC-020312789E9B}" type="datetimeFigureOut">
              <a:rPr lang="en-US" smtClean="0"/>
              <a:pPr/>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6B163-8467-47B5-BECE-0963EBB64307}" type="slidenum">
              <a:rPr lang="en-US" smtClean="0"/>
              <a:pPr/>
              <a:t>‹#›</a:t>
            </a:fld>
            <a:endParaRPr lang="en-US"/>
          </a:p>
        </p:txBody>
      </p:sp>
    </p:spTree>
    <p:extLst>
      <p:ext uri="{BB962C8B-B14F-4D97-AF65-F5344CB8AC3E}">
        <p14:creationId xmlns:p14="http://schemas.microsoft.com/office/powerpoint/2010/main" xmlns="" val="1644524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38EA2-E1B3-40CF-99DC-020312789E9B}" type="datetimeFigureOut">
              <a:rPr lang="en-US" smtClean="0"/>
              <a:pPr/>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F6B163-8467-47B5-BECE-0963EBB64307}" type="slidenum">
              <a:rPr lang="en-US" smtClean="0"/>
              <a:pPr/>
              <a:t>‹#›</a:t>
            </a:fld>
            <a:endParaRPr lang="en-US"/>
          </a:p>
        </p:txBody>
      </p:sp>
    </p:spTree>
    <p:extLst>
      <p:ext uri="{BB962C8B-B14F-4D97-AF65-F5344CB8AC3E}">
        <p14:creationId xmlns:p14="http://schemas.microsoft.com/office/powerpoint/2010/main" xmlns="" val="412860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B38EA2-E1B3-40CF-99DC-020312789E9B}"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B163-8467-47B5-BECE-0963EBB64307}" type="slidenum">
              <a:rPr lang="en-US" smtClean="0"/>
              <a:pPr/>
              <a:t>‹#›</a:t>
            </a:fld>
            <a:endParaRPr lang="en-US"/>
          </a:p>
        </p:txBody>
      </p:sp>
    </p:spTree>
    <p:extLst>
      <p:ext uri="{BB962C8B-B14F-4D97-AF65-F5344CB8AC3E}">
        <p14:creationId xmlns:p14="http://schemas.microsoft.com/office/powerpoint/2010/main" xmlns="" val="747787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B38EA2-E1B3-40CF-99DC-020312789E9B}"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B163-8467-47B5-BECE-0963EBB64307}" type="slidenum">
              <a:rPr lang="en-US" smtClean="0"/>
              <a:pPr/>
              <a:t>‹#›</a:t>
            </a:fld>
            <a:endParaRPr lang="en-US"/>
          </a:p>
        </p:txBody>
      </p:sp>
    </p:spTree>
    <p:extLst>
      <p:ext uri="{BB962C8B-B14F-4D97-AF65-F5344CB8AC3E}">
        <p14:creationId xmlns:p14="http://schemas.microsoft.com/office/powerpoint/2010/main" xmlns="" val="128507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38EA2-E1B3-40CF-99DC-020312789E9B}" type="datetimeFigureOut">
              <a:rPr lang="en-US" smtClean="0"/>
              <a:pPr/>
              <a:t>5/12/2020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6B163-8467-47B5-BECE-0963EBB64307}" type="slidenum">
              <a:rPr lang="en-US" smtClean="0"/>
              <a:pPr/>
              <a:t>‹#›</a:t>
            </a:fld>
            <a:endParaRPr lang="en-US"/>
          </a:p>
        </p:txBody>
      </p:sp>
    </p:spTree>
    <p:extLst>
      <p:ext uri="{BB962C8B-B14F-4D97-AF65-F5344CB8AC3E}">
        <p14:creationId xmlns:p14="http://schemas.microsoft.com/office/powerpoint/2010/main" xmlns="" val="1854334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mirpps.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4353" y="4089294"/>
            <a:ext cx="7400528" cy="1771360"/>
          </a:xfrm>
        </p:spPr>
        <p:txBody>
          <a:bodyPr>
            <a:noAutofit/>
          </a:bodyPr>
          <a:lstStyle/>
          <a:p>
            <a:r>
              <a:rPr lang="ru-RU" sz="6600" dirty="0" smtClean="0"/>
              <a:t>Великие битвы Великой Отечественной войны</a:t>
            </a:r>
            <a:endParaRPr lang="en-US" sz="6600" dirty="0">
              <a:latin typeface="Arial Narrow" panose="020B0606020202030204" pitchFamily="34" charset="0"/>
            </a:endParaRPr>
          </a:p>
        </p:txBody>
      </p:sp>
      <p:sp>
        <p:nvSpPr>
          <p:cNvPr id="3" name="Subtitle 2"/>
          <p:cNvSpPr>
            <a:spLocks noGrp="1"/>
          </p:cNvSpPr>
          <p:nvPr>
            <p:ph type="subTitle" idx="1"/>
          </p:nvPr>
        </p:nvSpPr>
        <p:spPr>
          <a:xfrm>
            <a:off x="7094562" y="6352090"/>
            <a:ext cx="2380980" cy="370681"/>
          </a:xfrm>
        </p:spPr>
        <p:txBody>
          <a:bodyPr>
            <a:normAutofit fontScale="92500" lnSpcReduction="10000"/>
          </a:bodyPr>
          <a:lstStyle/>
          <a:p>
            <a:r>
              <a:rPr lang="en-US" dirty="0" smtClean="0">
                <a:latin typeface="Arial Narrow" panose="020B0606020202030204" pitchFamily="34" charset="0"/>
                <a:hlinkClick r:id="rId2"/>
              </a:rPr>
              <a:t>Mirpps.ru</a:t>
            </a:r>
            <a:endParaRPr lang="en-US" dirty="0">
              <a:latin typeface="Arial Narrow" panose="020B0606020202030204" pitchFamily="34" charset="0"/>
              <a:hlinkClick r:id="rId2"/>
            </a:endParaRPr>
          </a:p>
        </p:txBody>
      </p:sp>
      <p:sp>
        <p:nvSpPr>
          <p:cNvPr id="4" name="Прямоугольник 3"/>
          <p:cNvSpPr/>
          <p:nvPr/>
        </p:nvSpPr>
        <p:spPr>
          <a:xfrm>
            <a:off x="583429" y="5800182"/>
            <a:ext cx="8192307" cy="923330"/>
          </a:xfrm>
          <a:prstGeom prst="rect">
            <a:avLst/>
          </a:prstGeom>
          <a:noFill/>
        </p:spPr>
        <p:txBody>
          <a:bodyPr wrap="non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Виртуальная выставка</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4153251876"/>
      </p:ext>
    </p:extLst>
  </p:cSld>
  <p:clrMapOvr>
    <a:masterClrMapping/>
  </p:clrMapOvr>
  <p:transition advTm="7203">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Григорьев Николай  Невская равнина</a:t>
            </a:r>
            <a:endParaRPr lang="ru-RU" dirty="0"/>
          </a:p>
        </p:txBody>
      </p:sp>
      <p:sp>
        <p:nvSpPr>
          <p:cNvPr id="3" name="Содержимое 2"/>
          <p:cNvSpPr>
            <a:spLocks noGrp="1"/>
          </p:cNvSpPr>
          <p:nvPr>
            <p:ph idx="1"/>
          </p:nvPr>
        </p:nvSpPr>
        <p:spPr>
          <a:xfrm>
            <a:off x="3666564" y="1936375"/>
            <a:ext cx="4848785" cy="4240587"/>
          </a:xfrm>
        </p:spPr>
        <p:txBody>
          <a:bodyPr>
            <a:normAutofit fontScale="55000" lnSpcReduction="20000"/>
          </a:bodyPr>
          <a:lstStyle/>
          <a:p>
            <a:r>
              <a:rPr lang="ru-RU" dirty="0" smtClean="0"/>
              <a:t>Памяти жены моей Дианы Мне восемьдесят, и я как бы на башне времени. Вокруг — ближе или дальше — годы и годы прожитой жизни. Вижу себя и мальчишкой, и юношей, и в зрелом возрасте и невольно останавливаюсь на мысли: человек я один и тот же, но какие же перемены творила во мне жизнь! Раскладываю перед собой фотокарточки. Вот я ученик реального училища в Перми. В 1914 году — студент в Питере. В 1916 году — офицер царской армии. В гражданскую войну я в дивизии товарища Щорса, командую бронепоездом. Известие о вероломном нашествии гитлеровских армий застает меня за писательским столом — и я откладываю перо. Вступаю в народное ополчение, формирую батальон саперов. Делаюсь участником героической обороны Ленинграда… Да, на фотокарточках я в разных лицах. Но конечно, менялось не только лицо, менялись и мои взгляды, обогащался мой духовный мир. Отдавая себе отчет в прожитом и сделанном, я и...</a:t>
            </a:r>
            <a:endParaRPr lang="ru-RU" dirty="0"/>
          </a:p>
        </p:txBody>
      </p:sp>
      <p:pic>
        <p:nvPicPr>
          <p:cNvPr id="4" name="Рисунок 3" descr="Григорьев Николай - Невская равнина скачать бесплатно"/>
          <p:cNvPicPr/>
          <p:nvPr/>
        </p:nvPicPr>
        <p:blipFill>
          <a:blip r:embed="rId2" cstate="print"/>
          <a:srcRect/>
          <a:stretch>
            <a:fillRect/>
          </a:stretch>
        </p:blipFill>
        <p:spPr bwMode="auto">
          <a:xfrm>
            <a:off x="385482" y="1613647"/>
            <a:ext cx="2472017" cy="4723710"/>
          </a:xfrm>
          <a:prstGeom prst="rect">
            <a:avLst/>
          </a:prstGeom>
          <a:noFill/>
          <a:ln w="9525">
            <a:noFill/>
            <a:miter lim="800000"/>
            <a:headEnd/>
            <a:tailEnd/>
          </a:ln>
          <a:scene3d>
            <a:camera prst="perspectiveContrastingRightFacing"/>
            <a:lightRig rig="threePt" dir="t"/>
          </a:scene3d>
        </p:spPr>
      </p:pic>
    </p:spTree>
  </p:cSld>
  <p:clrMapOvr>
    <a:masterClrMapping/>
  </p:clrMapOvr>
  <p:transition advTm="25032">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Михайлов Владимир Ленинград</a:t>
            </a:r>
            <a:br>
              <a:rPr lang="ru-RU" b="1" dirty="0" smtClean="0"/>
            </a:br>
            <a:endParaRPr lang="ru-RU" dirty="0"/>
          </a:p>
        </p:txBody>
      </p:sp>
      <p:sp>
        <p:nvSpPr>
          <p:cNvPr id="3" name="Содержимое 2"/>
          <p:cNvSpPr>
            <a:spLocks noGrp="1"/>
          </p:cNvSpPr>
          <p:nvPr>
            <p:ph idx="1"/>
          </p:nvPr>
        </p:nvSpPr>
        <p:spPr>
          <a:xfrm>
            <a:off x="3558988" y="1775012"/>
            <a:ext cx="4956362" cy="4401951"/>
          </a:xfrm>
        </p:spPr>
        <p:txBody>
          <a:bodyPr>
            <a:normAutofit fontScale="77500" lnSpcReduction="20000"/>
          </a:bodyPr>
          <a:lstStyle/>
          <a:p>
            <a:r>
              <a:rPr lang="ru-RU" dirty="0" smtClean="0"/>
              <a:t>В художественно-документальной повести ленинградского журналиста В.Михайлова рассказывается о героическом подвиге Ленинграда в годы Великой Отечественной войны, о беспримерном мужестве и стойкости его жителей и воинов, о помощи всей страны осажденному городу-фронту. Наряду с документальными материалами автором широко использованы воспоминания участников обороны, воссоздающие незабываемые картины тех дней.</a:t>
            </a:r>
            <a:endParaRPr lang="ru-RU" dirty="0"/>
          </a:p>
        </p:txBody>
      </p:sp>
      <p:sp>
        <p:nvSpPr>
          <p:cNvPr id="3074" name="AutoShape 2" descr="https://cdn1.ozone.ru/multimedia/wc1200/100565333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6" name="Picture 4" descr="C:\Users\днс\Desktop\Mihaylov-Leningrad-768x1329.jpeg"/>
          <p:cNvPicPr>
            <a:picLocks noChangeAspect="1" noChangeArrowheads="1"/>
          </p:cNvPicPr>
          <p:nvPr/>
        </p:nvPicPr>
        <p:blipFill>
          <a:blip r:embed="rId2" cstate="print"/>
          <a:srcRect/>
          <a:stretch>
            <a:fillRect/>
          </a:stretch>
        </p:blipFill>
        <p:spPr bwMode="auto">
          <a:xfrm>
            <a:off x="565612" y="1604683"/>
            <a:ext cx="2635907" cy="4561354"/>
          </a:xfrm>
          <a:prstGeom prst="rect">
            <a:avLst/>
          </a:prstGeom>
          <a:noFill/>
          <a:scene3d>
            <a:camera prst="perspectiveContrastingRightFacing"/>
            <a:lightRig rig="threePt" dir="t"/>
          </a:scene3d>
        </p:spPr>
      </p:pic>
    </p:spTree>
  </p:cSld>
  <p:clrMapOvr>
    <a:masterClrMapping/>
  </p:clrMapOvr>
  <p:transition advTm="25578">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9685" y="920938"/>
            <a:ext cx="7886700" cy="1714686"/>
          </a:xfrm>
        </p:spPr>
        <p:txBody>
          <a:bodyPr>
            <a:normAutofit fontScale="90000"/>
          </a:bodyPr>
          <a:lstStyle/>
          <a:p>
            <a:pPr fontAlgn="base"/>
            <a:r>
              <a:rPr lang="ru-RU" dirty="0" smtClean="0"/>
              <a:t>Ладога родная (Воспоминания ветеранов Краснознаменной Ладожской флотилии)</a:t>
            </a:r>
            <a:br>
              <a:rPr lang="ru-RU" dirty="0" smtClean="0"/>
            </a:br>
            <a:r>
              <a:rPr lang="ru-RU" dirty="0" smtClean="0"/>
              <a:t/>
            </a:r>
            <a:br>
              <a:rPr lang="ru-RU" dirty="0" smtClean="0"/>
            </a:br>
            <a:endParaRPr lang="ru-RU" dirty="0"/>
          </a:p>
        </p:txBody>
      </p:sp>
      <p:sp>
        <p:nvSpPr>
          <p:cNvPr id="3" name="Содержимое 2"/>
          <p:cNvSpPr>
            <a:spLocks noGrp="1"/>
          </p:cNvSpPr>
          <p:nvPr>
            <p:ph idx="1"/>
          </p:nvPr>
        </p:nvSpPr>
        <p:spPr>
          <a:xfrm>
            <a:off x="3388659" y="2402541"/>
            <a:ext cx="5207374" cy="4312304"/>
          </a:xfrm>
        </p:spPr>
        <p:txBody>
          <a:bodyPr>
            <a:normAutofit fontScale="62500" lnSpcReduction="20000"/>
          </a:bodyPr>
          <a:lstStyle/>
          <a:p>
            <a:r>
              <a:rPr lang="ru-RU" dirty="0" smtClean="0"/>
              <a:t>В сборнике представлен обширный материал, рассказывающий об исключительном мужестве и героизме советских людей, проявленных в битве за Ленинград на Ладоге — водной трассе «Дороги жизни». Авторами являются участники событий — моряки, речники, летчики, дорожники, ученые, судостроители, писатели, журналисты. Книга содержит интересные факты о перевозках грузов для города и фронта через Ладожское озеро, по единственному пути, связывавшему блокированный Ленинград со страной, об эвакуации промышленности и населения, о строительстве портов и подъездных путей, об охране водной коммуникации с суши и с воздуха. Эту книгу с интересом прочтут и молодые читатели, и ветераны, верные памяти погибших героев Великой Отечественной войны. </a:t>
            </a:r>
            <a:endParaRPr lang="ru-RU" dirty="0"/>
          </a:p>
        </p:txBody>
      </p:sp>
      <p:pic>
        <p:nvPicPr>
          <p:cNvPr id="1026" name="Picture 2" descr="Ладога родная (Воспоминания ветеранов Краснознаменной Ладожской флотилии)"/>
          <p:cNvPicPr>
            <a:picLocks noChangeAspect="1" noChangeArrowheads="1"/>
          </p:cNvPicPr>
          <p:nvPr/>
        </p:nvPicPr>
        <p:blipFill>
          <a:blip r:embed="rId2" cstate="print"/>
          <a:srcRect/>
          <a:stretch>
            <a:fillRect/>
          </a:stretch>
        </p:blipFill>
        <p:spPr bwMode="auto">
          <a:xfrm>
            <a:off x="505199" y="2580995"/>
            <a:ext cx="2381250" cy="3695701"/>
          </a:xfrm>
          <a:prstGeom prst="rect">
            <a:avLst/>
          </a:prstGeom>
          <a:noFill/>
          <a:scene3d>
            <a:camera prst="perspectiveContrastingRightFacing"/>
            <a:lightRig rig="threePt" dir="t"/>
          </a:scene3d>
        </p:spPr>
      </p:pic>
    </p:spTree>
  </p:cSld>
  <p:clrMapOvr>
    <a:masterClrMapping/>
  </p:clrMapOvr>
  <p:transition advTm="25594">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Ржевская битва</a:t>
            </a:r>
            <a:br>
              <a:rPr lang="ru-RU" dirty="0" smtClean="0"/>
            </a:br>
            <a:endParaRPr lang="ru-RU" dirty="0"/>
          </a:p>
        </p:txBody>
      </p:sp>
      <p:sp>
        <p:nvSpPr>
          <p:cNvPr id="3" name="Содержимое 2"/>
          <p:cNvSpPr>
            <a:spLocks noGrp="1"/>
          </p:cNvSpPr>
          <p:nvPr>
            <p:ph idx="1"/>
          </p:nvPr>
        </p:nvSpPr>
        <p:spPr/>
        <p:txBody>
          <a:bodyPr/>
          <a:lstStyle/>
          <a:p>
            <a:r>
              <a:rPr lang="ru-RU" i="1" dirty="0" smtClean="0"/>
              <a:t>«...Город Ржев – солдатам павшим слава.</a:t>
            </a:r>
          </a:p>
          <a:p>
            <a:pPr>
              <a:buNone/>
            </a:pPr>
            <a:r>
              <a:rPr lang="ru-RU" i="1" dirty="0" smtClean="0"/>
              <a:t>Ветеранов чествуем. О тех, кто пал</a:t>
            </a:r>
          </a:p>
          <a:p>
            <a:pPr>
              <a:buNone/>
            </a:pPr>
            <a:r>
              <a:rPr lang="ru-RU" i="1" dirty="0" smtClean="0"/>
              <a:t>скорбим.</a:t>
            </a:r>
          </a:p>
          <a:p>
            <a:pPr>
              <a:buNone/>
            </a:pPr>
            <a:r>
              <a:rPr lang="ru-RU" i="1" dirty="0" smtClean="0"/>
              <a:t>Ржев, тебя узнала вся держава,</a:t>
            </a:r>
          </a:p>
          <a:p>
            <a:pPr>
              <a:buNone/>
            </a:pPr>
            <a:r>
              <a:rPr lang="ru-RU" i="1" dirty="0" smtClean="0"/>
              <a:t>Подвиг твой в истории храним...»</a:t>
            </a:r>
          </a:p>
          <a:p>
            <a:pPr algn="r">
              <a:buNone/>
            </a:pPr>
            <a:r>
              <a:rPr lang="ru-RU" b="1" i="1" dirty="0" smtClean="0"/>
              <a:t>Ирина Мордовина</a:t>
            </a:r>
            <a:r>
              <a:rPr lang="ru-RU" dirty="0" smtClean="0"/>
              <a:t>. </a:t>
            </a:r>
          </a:p>
          <a:p>
            <a:endParaRPr lang="ru-RU" dirty="0"/>
          </a:p>
        </p:txBody>
      </p:sp>
    </p:spTree>
  </p:cSld>
  <p:clrMapOvr>
    <a:masterClrMapping/>
  </p:clrMapOvr>
  <p:transition advTm="7422">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9685" y="517526"/>
            <a:ext cx="7886700" cy="1750545"/>
          </a:xfrm>
        </p:spPr>
        <p:txBody>
          <a:bodyPr>
            <a:normAutofit fontScale="90000"/>
          </a:bodyPr>
          <a:lstStyle/>
          <a:p>
            <a:r>
              <a:rPr lang="ru-RU" b="1" cap="all" dirty="0" err="1" smtClean="0"/>
              <a:t>Михеенков</a:t>
            </a:r>
            <a:r>
              <a:rPr lang="ru-RU" b="1" cap="all" dirty="0" smtClean="0"/>
              <a:t> С. ШТРАФНАЯ РОТА. ВЫСОТА СМЕРТНИКОВ</a:t>
            </a:r>
            <a:br>
              <a:rPr lang="ru-RU" b="1" cap="all" dirty="0" smtClean="0"/>
            </a:br>
            <a:endParaRPr lang="ru-RU" dirty="0"/>
          </a:p>
        </p:txBody>
      </p:sp>
      <p:sp>
        <p:nvSpPr>
          <p:cNvPr id="3" name="Содержимое 2"/>
          <p:cNvSpPr>
            <a:spLocks noGrp="1"/>
          </p:cNvSpPr>
          <p:nvPr>
            <p:ph idx="1"/>
          </p:nvPr>
        </p:nvSpPr>
        <p:spPr>
          <a:xfrm>
            <a:off x="3290046" y="2142565"/>
            <a:ext cx="5225303" cy="4034398"/>
          </a:xfrm>
        </p:spPr>
        <p:txBody>
          <a:bodyPr>
            <a:normAutofit fontScale="70000" lnSpcReduction="20000"/>
          </a:bodyPr>
          <a:lstStyle/>
          <a:p>
            <a:r>
              <a:rPr lang="ru-RU" dirty="0" smtClean="0"/>
              <a:t>Три бестселлера одним томом! Лучшие романы о штрафниках Великой Отечественной. Боевой путь советской штрафной рота от проклятой высоты подо Ржевом, ставшей для них «высотой смертников», — после этого боя от всей роты в строю осталось не больше взвода, — до беспощадных боев на Курской дуге и при форсировании Днепра. Штрафников не зря окрестили «смертниками» — «искупая свою вину кровью», они обязаны были исполнять самые невыполнимые приказы любой ценой, не считаясь с потерями, первыми шли в самоубийственные разведки боем и на штурм неприступных…</a:t>
            </a:r>
            <a:endParaRPr lang="ru-RU" dirty="0"/>
          </a:p>
        </p:txBody>
      </p:sp>
      <p:pic>
        <p:nvPicPr>
          <p:cNvPr id="29698" name="Picture 2" descr="https://booksbunker.com/img/books/pictures/507f91c8126d8.jpg"/>
          <p:cNvPicPr>
            <a:picLocks noChangeAspect="1" noChangeArrowheads="1"/>
          </p:cNvPicPr>
          <p:nvPr/>
        </p:nvPicPr>
        <p:blipFill>
          <a:blip r:embed="rId2" cstate="print"/>
          <a:srcRect/>
          <a:stretch>
            <a:fillRect/>
          </a:stretch>
        </p:blipFill>
        <p:spPr bwMode="auto">
          <a:xfrm>
            <a:off x="550022" y="2371165"/>
            <a:ext cx="2372472" cy="3706988"/>
          </a:xfrm>
          <a:prstGeom prst="rect">
            <a:avLst/>
          </a:prstGeom>
          <a:noFill/>
          <a:scene3d>
            <a:camera prst="perspectiveContrastingRightFacing"/>
            <a:lightRig rig="threePt" dir="t"/>
          </a:scene3d>
        </p:spPr>
      </p:pic>
    </p:spTree>
  </p:cSld>
  <p:clrMapOvr>
    <a:masterClrMapping/>
  </p:clrMapOvr>
  <p:transition advTm="28250">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9685" y="858186"/>
            <a:ext cx="7886700" cy="1325563"/>
          </a:xfrm>
        </p:spPr>
        <p:txBody>
          <a:bodyPr>
            <a:normAutofit fontScale="90000"/>
          </a:bodyPr>
          <a:lstStyle/>
          <a:p>
            <a:r>
              <a:rPr lang="ru-RU" dirty="0" smtClean="0"/>
              <a:t>Герасимова С. «Я убит подо Ржевом». Трагедия </a:t>
            </a:r>
            <a:r>
              <a:rPr lang="ru-RU" dirty="0" err="1" smtClean="0"/>
              <a:t>Мончаловского</a:t>
            </a:r>
            <a:r>
              <a:rPr lang="ru-RU" dirty="0" smtClean="0"/>
              <a:t> «котла»</a:t>
            </a:r>
            <a:br>
              <a:rPr lang="ru-RU" dirty="0" smtClean="0"/>
            </a:br>
            <a:r>
              <a:rPr lang="ru-RU" dirty="0" smtClean="0"/>
              <a:t/>
            </a:r>
            <a:br>
              <a:rPr lang="ru-RU" dirty="0" smtClean="0"/>
            </a:br>
            <a:endParaRPr lang="ru-RU" dirty="0"/>
          </a:p>
        </p:txBody>
      </p:sp>
      <p:sp>
        <p:nvSpPr>
          <p:cNvPr id="3" name="Содержимое 2"/>
          <p:cNvSpPr>
            <a:spLocks noGrp="1"/>
          </p:cNvSpPr>
          <p:nvPr>
            <p:ph idx="1"/>
          </p:nvPr>
        </p:nvSpPr>
        <p:spPr>
          <a:xfrm>
            <a:off x="3567952" y="1972235"/>
            <a:ext cx="4947397" cy="4204728"/>
          </a:xfrm>
        </p:spPr>
        <p:txBody>
          <a:bodyPr>
            <a:normAutofit fontScale="70000" lnSpcReduction="20000"/>
          </a:bodyPr>
          <a:lstStyle/>
          <a:p>
            <a:pPr>
              <a:buNone/>
            </a:pPr>
            <a:r>
              <a:rPr lang="ru-RU" dirty="0" smtClean="0"/>
              <a:t>Новая книга от автора бестселлера «Ржевская бойня». Вся правда о трагедии 29-й армии, потерявшей в </a:t>
            </a:r>
            <a:r>
              <a:rPr lang="ru-RU" dirty="0" err="1" smtClean="0"/>
              <a:t>Мончаловском</a:t>
            </a:r>
            <a:r>
              <a:rPr lang="ru-RU" dirty="0" smtClean="0"/>
              <a:t> «котле» тысячи бойцов, но прорвавшейся из окружения. Об этой «мясорубке» Твардовский написал самые пронзительные свои стихи – «Я убит подо Ржевом». А на памятниках пропавшим без вести героям Ржевской битвы начертано: «Простите нас». «Пусть победа горька и потери не счесть, / И в </a:t>
            </a:r>
            <a:r>
              <a:rPr lang="ru-RU" dirty="0" err="1" smtClean="0"/>
              <a:t>Мончалово</a:t>
            </a:r>
            <a:r>
              <a:rPr lang="ru-RU" dirty="0" smtClean="0"/>
              <a:t> мерзнет десантная рота: / Это наша страна. Наша Родина здесь. / Только вот умирать все равно неохота…»</a:t>
            </a:r>
            <a:endParaRPr lang="ru-RU" dirty="0"/>
          </a:p>
        </p:txBody>
      </p:sp>
      <p:pic>
        <p:nvPicPr>
          <p:cNvPr id="30722" name="Picture 2" descr="Герасимова С.А. - «Я убит подо Ржевом». Трагедия Мончаловского «котла»"/>
          <p:cNvPicPr>
            <a:picLocks noChangeAspect="1" noChangeArrowheads="1"/>
          </p:cNvPicPr>
          <p:nvPr/>
        </p:nvPicPr>
        <p:blipFill>
          <a:blip r:embed="rId2" cstate="print"/>
          <a:srcRect/>
          <a:stretch>
            <a:fillRect/>
          </a:stretch>
        </p:blipFill>
        <p:spPr bwMode="auto">
          <a:xfrm>
            <a:off x="738280" y="2267228"/>
            <a:ext cx="2489013" cy="3911307"/>
          </a:xfrm>
          <a:prstGeom prst="rect">
            <a:avLst/>
          </a:prstGeom>
          <a:noFill/>
          <a:scene3d>
            <a:camera prst="perspectiveContrastingRightFacing"/>
            <a:lightRig rig="threePt" dir="t"/>
          </a:scene3d>
        </p:spPr>
      </p:pic>
    </p:spTree>
  </p:cSld>
  <p:clrMapOvr>
    <a:masterClrMapping/>
  </p:clrMapOvr>
  <p:transition advTm="20453">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Нам подвиг Сталинграда не забыть</a:t>
            </a:r>
            <a:endParaRPr lang="ru-RU" dirty="0"/>
          </a:p>
        </p:txBody>
      </p:sp>
      <p:sp>
        <p:nvSpPr>
          <p:cNvPr id="3" name="Содержимое 2"/>
          <p:cNvSpPr>
            <a:spLocks noGrp="1"/>
          </p:cNvSpPr>
          <p:nvPr>
            <p:ph idx="1"/>
          </p:nvPr>
        </p:nvSpPr>
        <p:spPr/>
        <p:txBody>
          <a:bodyPr/>
          <a:lstStyle/>
          <a:p>
            <a:r>
              <a:rPr lang="ru-RU" i="1" dirty="0" smtClean="0"/>
              <a:t>«Железный бил ветер в лицо им из мрака,</a:t>
            </a:r>
          </a:p>
          <a:p>
            <a:pPr>
              <a:buNone/>
            </a:pPr>
            <a:r>
              <a:rPr lang="ru-RU" i="1" dirty="0" smtClean="0"/>
              <a:t>Но знали солдаты: ни шагу назад!</a:t>
            </a:r>
          </a:p>
          <a:p>
            <a:pPr>
              <a:buNone/>
            </a:pPr>
            <a:r>
              <a:rPr lang="ru-RU" i="1" dirty="0" smtClean="0"/>
              <a:t>И жив Сталинград! Он отбил все атаки,</a:t>
            </a:r>
          </a:p>
          <a:p>
            <a:pPr>
              <a:buNone/>
            </a:pPr>
            <a:r>
              <a:rPr lang="ru-RU" i="1" dirty="0" smtClean="0"/>
              <a:t>В легендах прославленный город-солдат!»</a:t>
            </a:r>
          </a:p>
          <a:p>
            <a:pPr algn="r">
              <a:buNone/>
            </a:pPr>
            <a:r>
              <a:rPr lang="ru-RU" i="1" dirty="0" smtClean="0"/>
              <a:t>                 </a:t>
            </a:r>
            <a:r>
              <a:rPr lang="ru-RU" b="1" i="1" dirty="0" smtClean="0"/>
              <a:t>В. </a:t>
            </a:r>
            <a:r>
              <a:rPr lang="ru-RU" b="1" i="1" dirty="0" err="1" smtClean="0"/>
              <a:t>Фадин</a:t>
            </a:r>
            <a:r>
              <a:rPr lang="ru-RU" i="1" dirty="0" smtClean="0"/>
              <a:t>.</a:t>
            </a:r>
          </a:p>
          <a:p>
            <a:endParaRPr lang="ru-RU" dirty="0"/>
          </a:p>
        </p:txBody>
      </p:sp>
    </p:spTree>
  </p:cSld>
  <p:clrMapOvr>
    <a:masterClrMapping/>
  </p:clrMapOvr>
  <p:transition advTm="7391">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0720" y="508561"/>
            <a:ext cx="7886700" cy="1325563"/>
          </a:xfrm>
        </p:spPr>
        <p:txBody>
          <a:bodyPr>
            <a:normAutofit fontScale="90000"/>
          </a:bodyPr>
          <a:lstStyle/>
          <a:p>
            <a:r>
              <a:rPr lang="ru-RU" b="1" dirty="0" smtClean="0"/>
              <a:t>Яковлев Н. 19 ноября 1942</a:t>
            </a:r>
            <a:br>
              <a:rPr lang="ru-RU" b="1" dirty="0" smtClean="0"/>
            </a:br>
            <a:r>
              <a:rPr lang="ru-RU" b="1" dirty="0" smtClean="0"/>
              <a:t/>
            </a:r>
            <a:br>
              <a:rPr lang="ru-RU" b="1" dirty="0" smtClean="0"/>
            </a:br>
            <a:endParaRPr lang="ru-RU" dirty="0"/>
          </a:p>
        </p:txBody>
      </p:sp>
      <p:sp>
        <p:nvSpPr>
          <p:cNvPr id="3" name="Содержимое 2"/>
          <p:cNvSpPr>
            <a:spLocks noGrp="1"/>
          </p:cNvSpPr>
          <p:nvPr>
            <p:ph idx="1"/>
          </p:nvPr>
        </p:nvSpPr>
        <p:spPr>
          <a:xfrm>
            <a:off x="3792070" y="1272989"/>
            <a:ext cx="4723279" cy="4903974"/>
          </a:xfrm>
        </p:spPr>
        <p:txBody>
          <a:bodyPr>
            <a:normAutofit fontScale="62500" lnSpcReduction="20000"/>
          </a:bodyPr>
          <a:lstStyle/>
          <a:p>
            <a:r>
              <a:rPr lang="ru-RU" dirty="0" smtClean="0"/>
              <a:t>Книга известного советского историка профессора Н. Н. Яковлева, второе издание которой предлагается читателю, посвящена одной из славных дат второй мировой войны - разгрому немецких фашистов под Сталинградом. Работа написана с глубоким знанием существа проблемы, с привлечением большого числа архивных документов времен второй мировой войны, воспоминаний крупных военачальников, участников событий тех дней. Новое издание ее дополнено рядом неизвестных широкому читателю документов, критикой западных исследователей, стремящихся умалить роль Советского Союза в разгроме германского фашизма. Книга написана просто, интересно и адресована молодому читателю.</a:t>
            </a:r>
            <a:endParaRPr lang="ru-RU" dirty="0"/>
          </a:p>
        </p:txBody>
      </p:sp>
      <p:sp>
        <p:nvSpPr>
          <p:cNvPr id="31746" name="AutoShape 2" descr="https://cdn1.ozone.ru/multimedia/wc1200/100088150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48" name="AutoShape 4" descr="https://cdn1.ozone.ru/multimedia/wc1200/100088150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50" name="AutoShape 6" descr="https://cdn1.ozone.ru/multimedia/wc1200/100088150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52" name="AutoShape 8" descr="https://static.auction.ru/offer_images/2015/10/05/12/big/T/tCdJixG6LGU/jakovlev_19_nojabrja_1942_1979_011_32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1753" name="Picture 9" descr="C:\Users\днс\Desktop\jakovlev_19_nojabrja_1942_1979_011_322.jpg"/>
          <p:cNvPicPr>
            <a:picLocks noChangeAspect="1" noChangeArrowheads="1"/>
          </p:cNvPicPr>
          <p:nvPr/>
        </p:nvPicPr>
        <p:blipFill>
          <a:blip r:embed="rId2" cstate="print"/>
          <a:srcRect/>
          <a:stretch>
            <a:fillRect/>
          </a:stretch>
        </p:blipFill>
        <p:spPr bwMode="auto">
          <a:xfrm>
            <a:off x="427907" y="1559859"/>
            <a:ext cx="2895197" cy="4519332"/>
          </a:xfrm>
          <a:prstGeom prst="rect">
            <a:avLst/>
          </a:prstGeom>
          <a:noFill/>
          <a:scene3d>
            <a:camera prst="perspectiveContrastingRightFacing"/>
            <a:lightRig rig="threePt" dir="t"/>
          </a:scene3d>
        </p:spPr>
      </p:pic>
    </p:spTree>
  </p:cSld>
  <p:clrMapOvr>
    <a:masterClrMapping/>
  </p:clrMapOvr>
  <p:transition advTm="25187">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Пикуль В. Барбаросса</a:t>
            </a:r>
            <a:br>
              <a:rPr lang="ru-RU" dirty="0" smtClean="0"/>
            </a:br>
            <a:endParaRPr lang="ru-RU" dirty="0"/>
          </a:p>
        </p:txBody>
      </p:sp>
      <p:sp>
        <p:nvSpPr>
          <p:cNvPr id="3" name="Содержимое 2"/>
          <p:cNvSpPr>
            <a:spLocks noGrp="1"/>
          </p:cNvSpPr>
          <p:nvPr>
            <p:ph idx="1"/>
          </p:nvPr>
        </p:nvSpPr>
        <p:spPr>
          <a:xfrm>
            <a:off x="3478306" y="2026023"/>
            <a:ext cx="5037044" cy="4150939"/>
          </a:xfrm>
        </p:spPr>
        <p:txBody>
          <a:bodyPr>
            <a:normAutofit fontScale="85000" lnSpcReduction="20000"/>
          </a:bodyPr>
          <a:lstStyle/>
          <a:p>
            <a:pPr fontAlgn="base"/>
            <a:r>
              <a:rPr lang="ru-RU" dirty="0" smtClean="0"/>
              <a:t>«Барбаросса». Последний, так и не законченный роман В. Пикуля, которому предстояло стать первым томом грандиозной дилогии о Великой Отечественной войне «Площадь Павших борцов».</a:t>
            </a:r>
          </a:p>
          <a:p>
            <a:pPr fontAlgn="base"/>
            <a:r>
              <a:rPr lang="ru-RU" dirty="0" smtClean="0"/>
              <a:t>Сталинградская эпопея под гениальным пером Пикуля предстает не просто подвигом, совершенным советскими воинами, но – «сплетением стратегии с политикой», событием, «влияние которого сказалось во всем мире».</a:t>
            </a:r>
          </a:p>
          <a:p>
            <a:endParaRPr lang="ru-RU" dirty="0"/>
          </a:p>
        </p:txBody>
      </p:sp>
      <p:pic>
        <p:nvPicPr>
          <p:cNvPr id="4" name="Рисунок 3" descr="Барбаросса. Роман-размышление. Том 1"/>
          <p:cNvPicPr/>
          <p:nvPr/>
        </p:nvPicPr>
        <p:blipFill>
          <a:blip r:embed="rId2" cstate="print"/>
          <a:srcRect/>
          <a:stretch>
            <a:fillRect/>
          </a:stretch>
        </p:blipFill>
        <p:spPr bwMode="auto">
          <a:xfrm>
            <a:off x="469974" y="1739152"/>
            <a:ext cx="2622849" cy="4392707"/>
          </a:xfrm>
          <a:prstGeom prst="rect">
            <a:avLst/>
          </a:prstGeom>
          <a:noFill/>
          <a:ln w="9525">
            <a:noFill/>
            <a:miter lim="800000"/>
            <a:headEnd/>
            <a:tailEnd/>
          </a:ln>
          <a:scene3d>
            <a:camera prst="perspectiveContrastingRightFacing"/>
            <a:lightRig rig="threePt" dir="t"/>
          </a:scene3d>
        </p:spPr>
      </p:pic>
    </p:spTree>
  </p:cSld>
  <p:clrMapOvr>
    <a:masterClrMapping/>
  </p:clrMapOvr>
  <p:transition advTm="22422">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Юрий Бондарев. Батальоны просят огня</a:t>
            </a:r>
            <a:br>
              <a:rPr lang="ru-RU" dirty="0" smtClean="0"/>
            </a:br>
            <a:endParaRPr lang="ru-RU" dirty="0"/>
          </a:p>
        </p:txBody>
      </p:sp>
      <p:sp>
        <p:nvSpPr>
          <p:cNvPr id="3" name="Содержимое 2"/>
          <p:cNvSpPr>
            <a:spLocks noGrp="1"/>
          </p:cNvSpPr>
          <p:nvPr>
            <p:ph idx="1"/>
          </p:nvPr>
        </p:nvSpPr>
        <p:spPr>
          <a:xfrm>
            <a:off x="3505200" y="1649506"/>
            <a:ext cx="5010150" cy="4527457"/>
          </a:xfrm>
        </p:spPr>
        <p:txBody>
          <a:bodyPr>
            <a:normAutofit fontScale="70000" lnSpcReduction="20000"/>
          </a:bodyPr>
          <a:lstStyle/>
          <a:p>
            <a:r>
              <a:rPr lang="ru-RU" dirty="0" smtClean="0"/>
              <a:t>Юрий Бондарев — военный писатель, бывший офицер — артиллерист, в многочисленных своих произведениях военной тематики писал непосредственно об артиллеристах, которые становились главными героями его книг. Данная военная проза показывает всю историю войны, не приукрашивая действительность. Она о мальчиках, у которых отняли детство и отправили воевать. О людях, которые оказались вовлечены в кровавую бойню. О молодых офицерах, которым пришлось взять на себя ответственность за людей. О судьбе всего человечества в период войны.</a:t>
            </a:r>
          </a:p>
          <a:p>
            <a:endParaRPr lang="ru-RU" dirty="0"/>
          </a:p>
        </p:txBody>
      </p:sp>
      <p:pic>
        <p:nvPicPr>
          <p:cNvPr id="4" name="Рисунок 3" descr="Юрий Бондарев. Батальоны просят огня"/>
          <p:cNvPicPr/>
          <p:nvPr/>
        </p:nvPicPr>
        <p:blipFill>
          <a:blip r:embed="rId2" cstate="print"/>
          <a:srcRect/>
          <a:stretch>
            <a:fillRect/>
          </a:stretch>
        </p:blipFill>
        <p:spPr bwMode="auto">
          <a:xfrm>
            <a:off x="592790" y="1902087"/>
            <a:ext cx="2428315" cy="3951866"/>
          </a:xfrm>
          <a:prstGeom prst="rect">
            <a:avLst/>
          </a:prstGeom>
          <a:noFill/>
          <a:ln w="9525">
            <a:noFill/>
            <a:miter lim="800000"/>
            <a:headEnd/>
            <a:tailEnd/>
          </a:ln>
          <a:scene3d>
            <a:camera prst="perspectiveContrastingRightFacing"/>
            <a:lightRig rig="threePt" dir="t"/>
          </a:scene3d>
        </p:spPr>
      </p:pic>
    </p:spTree>
  </p:cSld>
  <p:clrMapOvr>
    <a:masterClrMapping/>
  </p:clrMapOvr>
  <p:transition advTm="21469">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Битва под Москвой</a:t>
            </a:r>
            <a:endParaRPr lang="en-US" dirty="0"/>
          </a:p>
        </p:txBody>
      </p:sp>
      <p:sp>
        <p:nvSpPr>
          <p:cNvPr id="3" name="Content Placeholder 2"/>
          <p:cNvSpPr>
            <a:spLocks noGrp="1"/>
          </p:cNvSpPr>
          <p:nvPr>
            <p:ph idx="1"/>
          </p:nvPr>
        </p:nvSpPr>
        <p:spPr/>
        <p:txBody>
          <a:bodyPr/>
          <a:lstStyle/>
          <a:p>
            <a:r>
              <a:rPr lang="ru-RU" i="1" dirty="0" smtClean="0"/>
              <a:t>«Москва, священный город мой,</a:t>
            </a:r>
            <a:r>
              <a:rPr lang="ru-RU" dirty="0" smtClean="0"/>
              <a:t/>
            </a:r>
            <a:br>
              <a:rPr lang="ru-RU" dirty="0" smtClean="0"/>
            </a:br>
            <a:r>
              <a:rPr lang="ru-RU" i="1" dirty="0" smtClean="0"/>
              <a:t>Мы связаны одной судьбой.</a:t>
            </a:r>
            <a:r>
              <a:rPr lang="ru-RU" dirty="0" smtClean="0"/>
              <a:t/>
            </a:r>
            <a:br>
              <a:rPr lang="ru-RU" dirty="0" smtClean="0"/>
            </a:br>
            <a:r>
              <a:rPr lang="ru-RU" i="1" dirty="0" smtClean="0"/>
              <a:t>Мы за тебя уходим в бой,</a:t>
            </a:r>
            <a:r>
              <a:rPr lang="ru-RU" dirty="0" smtClean="0"/>
              <a:t/>
            </a:r>
            <a:br>
              <a:rPr lang="ru-RU" dirty="0" smtClean="0"/>
            </a:br>
            <a:r>
              <a:rPr lang="ru-RU" i="1" dirty="0" smtClean="0"/>
              <a:t>Чтобы прикрыть тебя собою.</a:t>
            </a:r>
            <a:r>
              <a:rPr lang="ru-RU" dirty="0" smtClean="0"/>
              <a:t/>
            </a:r>
            <a:br>
              <a:rPr lang="ru-RU" dirty="0" smtClean="0"/>
            </a:br>
            <a:r>
              <a:rPr lang="ru-RU" i="1" dirty="0" smtClean="0"/>
              <a:t>Чтоб ты могла вовеки жить –</a:t>
            </a:r>
            <a:r>
              <a:rPr lang="ru-RU" dirty="0" smtClean="0"/>
              <a:t/>
            </a:r>
            <a:br>
              <a:rPr lang="ru-RU" dirty="0" smtClean="0"/>
            </a:br>
            <a:r>
              <a:rPr lang="ru-RU" i="1" dirty="0" smtClean="0"/>
              <a:t>Не страшно голову сложить».</a:t>
            </a:r>
          </a:p>
          <a:p>
            <a:pPr algn="r"/>
            <a:r>
              <a:rPr lang="ru-RU" b="1" i="1" dirty="0" smtClean="0"/>
              <a:t>Григорий Акопян</a:t>
            </a:r>
          </a:p>
          <a:p>
            <a:pPr algn="r"/>
            <a:endParaRPr lang="en-US" dirty="0"/>
          </a:p>
        </p:txBody>
      </p:sp>
    </p:spTree>
    <p:extLst>
      <p:ext uri="{BB962C8B-B14F-4D97-AF65-F5344CB8AC3E}">
        <p14:creationId xmlns:p14="http://schemas.microsoft.com/office/powerpoint/2010/main" xmlns="" val="1555198747"/>
      </p:ext>
    </p:extLst>
  </p:cSld>
  <p:clrMapOvr>
    <a:masterClrMapping/>
  </p:clrMapOvr>
  <p:transition advTm="7563">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0721" y="472703"/>
            <a:ext cx="7886700" cy="1325563"/>
          </a:xfrm>
        </p:spPr>
        <p:txBody>
          <a:bodyPr>
            <a:normAutofit fontScale="90000"/>
          </a:bodyPr>
          <a:lstStyle/>
          <a:p>
            <a:r>
              <a:rPr lang="ru-RU" dirty="0" smtClean="0"/>
              <a:t>Юрий Бондарев. Горячий снег</a:t>
            </a:r>
            <a:r>
              <a:rPr lang="ru-RU" b="1" dirty="0" smtClean="0"/>
              <a:t/>
            </a:r>
            <a:br>
              <a:rPr lang="ru-RU" b="1" dirty="0" smtClean="0"/>
            </a:br>
            <a:endParaRPr lang="ru-RU" dirty="0"/>
          </a:p>
        </p:txBody>
      </p:sp>
      <p:sp>
        <p:nvSpPr>
          <p:cNvPr id="3" name="Содержимое 2"/>
          <p:cNvSpPr>
            <a:spLocks noGrp="1"/>
          </p:cNvSpPr>
          <p:nvPr>
            <p:ph idx="1"/>
          </p:nvPr>
        </p:nvSpPr>
        <p:spPr>
          <a:xfrm>
            <a:off x="3290046" y="1918447"/>
            <a:ext cx="5225303" cy="4258516"/>
          </a:xfrm>
        </p:spPr>
        <p:txBody>
          <a:bodyPr>
            <a:normAutofit fontScale="77500" lnSpcReduction="20000"/>
          </a:bodyPr>
          <a:lstStyle/>
          <a:p>
            <a:r>
              <a:rPr lang="ru-RU" dirty="0" smtClean="0"/>
              <a:t>«Горячий снег» — замечательное произведение о героических поступках советских солдат, показывающий невероятную силу духа простых людей, их жизнестойкость и веру в победу. Писатель просто, но максимально четко передал страх, страдания, любовь, веру, ожидания и несчастья в своем романе. Война – самое ужасное слово, леденящее кровь всех граждан мира, она уравнивает каждого, независимо от пола, возраста или положения в обществе. Люди воюют за малейший кусок земли, не жалея собственной жизни. </a:t>
            </a:r>
          </a:p>
          <a:p>
            <a:endParaRPr lang="ru-RU" dirty="0"/>
          </a:p>
        </p:txBody>
      </p:sp>
      <p:pic>
        <p:nvPicPr>
          <p:cNvPr id="4" name="Рисунок 3" descr="Юрий Бондарев. Горячий снег"/>
          <p:cNvPicPr/>
          <p:nvPr/>
        </p:nvPicPr>
        <p:blipFill>
          <a:blip r:embed="rId2" cstate="print"/>
          <a:srcRect/>
          <a:stretch>
            <a:fillRect/>
          </a:stretch>
        </p:blipFill>
        <p:spPr bwMode="auto">
          <a:xfrm>
            <a:off x="485214" y="1837205"/>
            <a:ext cx="2410385" cy="3640230"/>
          </a:xfrm>
          <a:prstGeom prst="rect">
            <a:avLst/>
          </a:prstGeom>
          <a:noFill/>
          <a:ln w="9525">
            <a:noFill/>
            <a:miter lim="800000"/>
            <a:headEnd/>
            <a:tailEnd/>
          </a:ln>
          <a:scene3d>
            <a:camera prst="perspectiveContrastingRightFacing"/>
            <a:lightRig rig="threePt" dir="t"/>
          </a:scene3d>
        </p:spPr>
      </p:pic>
    </p:spTree>
  </p:cSld>
  <p:clrMapOvr>
    <a:masterClrMapping/>
  </p:clrMapOvr>
  <p:transition advTm="27141">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Василий </a:t>
            </a:r>
            <a:r>
              <a:rPr lang="ru-RU" dirty="0" err="1" smtClean="0"/>
              <a:t>Гроссман</a:t>
            </a:r>
            <a:r>
              <a:rPr lang="ru-RU" dirty="0" smtClean="0"/>
              <a:t>: Жизнь и судьба</a:t>
            </a:r>
            <a:endParaRPr lang="ru-RU" dirty="0"/>
          </a:p>
        </p:txBody>
      </p:sp>
      <p:pic>
        <p:nvPicPr>
          <p:cNvPr id="4" name="Содержимое 3" descr="Василий Гроссман - Жизнь и судьба обложка книги"/>
          <p:cNvPicPr>
            <a:picLocks noGrp="1"/>
          </p:cNvPicPr>
          <p:nvPr>
            <p:ph idx="1"/>
          </p:nvPr>
        </p:nvPicPr>
        <p:blipFill>
          <a:blip r:embed="rId2" cstate="print"/>
          <a:srcRect/>
          <a:stretch>
            <a:fillRect/>
          </a:stretch>
        </p:blipFill>
        <p:spPr bwMode="auto">
          <a:xfrm>
            <a:off x="432547" y="1925404"/>
            <a:ext cx="2480982" cy="3820972"/>
          </a:xfrm>
          <a:prstGeom prst="rect">
            <a:avLst/>
          </a:prstGeom>
          <a:noFill/>
          <a:ln w="9525">
            <a:noFill/>
            <a:miter lim="800000"/>
            <a:headEnd/>
            <a:tailEnd/>
          </a:ln>
          <a:scene3d>
            <a:camera prst="perspectiveContrastingRightFacing"/>
            <a:lightRig rig="threePt" dir="t"/>
          </a:scene3d>
        </p:spPr>
      </p:pic>
      <p:sp>
        <p:nvSpPr>
          <p:cNvPr id="5" name="Прямоугольник 4"/>
          <p:cNvSpPr/>
          <p:nvPr/>
        </p:nvSpPr>
        <p:spPr>
          <a:xfrm>
            <a:off x="3397624" y="1728497"/>
            <a:ext cx="5298141" cy="4524315"/>
          </a:xfrm>
          <a:prstGeom prst="rect">
            <a:avLst/>
          </a:prstGeom>
        </p:spPr>
        <p:txBody>
          <a:bodyPr wrap="square">
            <a:spAutoFit/>
          </a:bodyPr>
          <a:lstStyle/>
          <a:p>
            <a:r>
              <a:rPr lang="ru-RU" dirty="0" smtClean="0"/>
              <a:t>Рукопись романа "</a:t>
            </a:r>
            <a:r>
              <a:rPr lang="ru-RU" i="1" dirty="0" smtClean="0"/>
              <a:t>Жизнь и судьба</a:t>
            </a:r>
            <a:r>
              <a:rPr lang="ru-RU" dirty="0" smtClean="0"/>
              <a:t>", носящего резко </a:t>
            </a:r>
            <a:r>
              <a:rPr lang="ru-RU" dirty="0" err="1" smtClean="0"/>
              <a:t>антисталинский</a:t>
            </a:r>
            <a:r>
              <a:rPr lang="ru-RU" dirty="0" smtClean="0"/>
              <a:t> характер, была конфискована и увидела свет лишь в 1980 году.</a:t>
            </a:r>
            <a:br>
              <a:rPr lang="ru-RU" dirty="0" smtClean="0"/>
            </a:br>
            <a:r>
              <a:rPr lang="ru-RU" dirty="0" smtClean="0"/>
              <a:t>Книга рассказывает о судьбах людей, оказавшихся в той или иной степени причастными к истории Сталинградской битвы. Это не только бойцы, принимающие непосредственное участие в сражении, но и люди, которые оказались в городе под обстрелом в самом центре событий. Простые люди, совершенно не готовые к тяготам войны проявляли себя совершенно по-разному в этих условиях. Но каждый свято верил, что победа неизбежна, что мы уже сильней фашистов, и отступать дальше некуда.</a:t>
            </a:r>
            <a:br>
              <a:rPr lang="ru-RU" dirty="0" smtClean="0"/>
            </a:br>
            <a:endParaRPr lang="ru-RU" dirty="0"/>
          </a:p>
        </p:txBody>
      </p:sp>
    </p:spTree>
  </p:cSld>
  <p:clrMapOvr>
    <a:masterClrMapping/>
  </p:clrMapOvr>
  <p:transition advTm="25641">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Огненная дуга”: стратегия победы</a:t>
            </a:r>
            <a:endParaRPr lang="ru-RU" dirty="0"/>
          </a:p>
        </p:txBody>
      </p:sp>
      <p:sp>
        <p:nvSpPr>
          <p:cNvPr id="3" name="Содержимое 2"/>
          <p:cNvSpPr>
            <a:spLocks noGrp="1"/>
          </p:cNvSpPr>
          <p:nvPr>
            <p:ph idx="1"/>
          </p:nvPr>
        </p:nvSpPr>
        <p:spPr/>
        <p:txBody>
          <a:bodyPr/>
          <a:lstStyle/>
          <a:p>
            <a:r>
              <a:rPr lang="ru-RU" i="1" dirty="0" smtClean="0"/>
              <a:t>«Те бои – как мера нашей силы.</a:t>
            </a:r>
            <a:endParaRPr lang="ru-RU" dirty="0" smtClean="0"/>
          </a:p>
          <a:p>
            <a:pPr>
              <a:buNone/>
            </a:pPr>
            <a:r>
              <a:rPr lang="ru-RU" i="1" dirty="0" smtClean="0"/>
              <a:t>Потому она и дорога,</a:t>
            </a:r>
            <a:endParaRPr lang="ru-RU" dirty="0" smtClean="0"/>
          </a:p>
          <a:p>
            <a:pPr>
              <a:buNone/>
            </a:pPr>
            <a:r>
              <a:rPr lang="ru-RU" i="1" dirty="0" smtClean="0"/>
              <a:t>Насмерть, прикипевшая к России</a:t>
            </a:r>
            <a:endParaRPr lang="ru-RU" dirty="0" smtClean="0"/>
          </a:p>
          <a:p>
            <a:pPr>
              <a:buNone/>
            </a:pPr>
            <a:r>
              <a:rPr lang="ru-RU" i="1" dirty="0" smtClean="0"/>
              <a:t>Курская великая дуга…»</a:t>
            </a:r>
            <a:endParaRPr lang="ru-RU" dirty="0" smtClean="0"/>
          </a:p>
          <a:p>
            <a:pPr algn="r">
              <a:buNone/>
            </a:pPr>
            <a:r>
              <a:rPr lang="ru-RU" b="1" i="1" dirty="0" smtClean="0"/>
              <a:t>М. Борисов</a:t>
            </a:r>
            <a:endParaRPr lang="ru-RU" b="1" dirty="0"/>
          </a:p>
        </p:txBody>
      </p:sp>
    </p:spTree>
  </p:cSld>
  <p:clrMapOvr>
    <a:masterClrMapping/>
  </p:clrMapOvr>
  <p:transition advTm="7625">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Кондратенко В. А. Курская дуга </a:t>
            </a:r>
            <a:endParaRPr lang="ru-RU" dirty="0"/>
          </a:p>
        </p:txBody>
      </p:sp>
      <p:sp>
        <p:nvSpPr>
          <p:cNvPr id="3" name="Содержимое 2"/>
          <p:cNvSpPr>
            <a:spLocks noGrp="1"/>
          </p:cNvSpPr>
          <p:nvPr>
            <p:ph idx="1"/>
          </p:nvPr>
        </p:nvSpPr>
        <p:spPr>
          <a:xfrm>
            <a:off x="3576918" y="1837765"/>
            <a:ext cx="4938432" cy="4339198"/>
          </a:xfrm>
        </p:spPr>
        <p:txBody>
          <a:bodyPr>
            <a:normAutofit fontScale="62500" lnSpcReduction="20000"/>
          </a:bodyPr>
          <a:lstStyle/>
          <a:p>
            <a:r>
              <a:rPr lang="ru-RU" i="1" dirty="0" smtClean="0"/>
              <a:t> “Автор “Курской дуги”, – писал Александр Корнейчук, – знаток фронтовой жизни. Ему удалось талантливо показать в своем произведении историческую эпопею разгрома немецко-фашистских войск под Курском. Романист драматично описывает батальные сцены великой битвы, и в то же время мне нравится скромность, отсутствие многословия, сдержанность и внутреннее горение. Со страниц романа доносится до нас обжигающий огонь военного времени. Мы видим стойких и мужественных бойцов в огне атак, где во всей полноте раскрывается внутренний мир советского человека…” В романе “Курская дуга” изображена панорама Курской битвы, в которой потерпела крах последняя попытка фашистских армий взять реванш за поражение на Волге.</a:t>
            </a:r>
            <a:endParaRPr lang="ru-RU" dirty="0" smtClean="0"/>
          </a:p>
          <a:p>
            <a:endParaRPr lang="ru-RU" dirty="0"/>
          </a:p>
        </p:txBody>
      </p:sp>
      <p:pic>
        <p:nvPicPr>
          <p:cNvPr id="4" name="Рисунок 3" descr="http://yakovlbibl.ru/wp-content/uploads/2018/06/014-250x376.jpg"/>
          <p:cNvPicPr/>
          <p:nvPr/>
        </p:nvPicPr>
        <p:blipFill>
          <a:blip r:embed="rId2" cstate="print"/>
          <a:srcRect/>
          <a:stretch>
            <a:fillRect/>
          </a:stretch>
        </p:blipFill>
        <p:spPr bwMode="auto">
          <a:xfrm>
            <a:off x="593350" y="1871381"/>
            <a:ext cx="2687731" cy="4108077"/>
          </a:xfrm>
          <a:prstGeom prst="rect">
            <a:avLst/>
          </a:prstGeom>
          <a:noFill/>
          <a:ln w="9525">
            <a:noFill/>
            <a:miter lim="800000"/>
            <a:headEnd/>
            <a:tailEnd/>
          </a:ln>
          <a:scene3d>
            <a:camera prst="perspectiveContrastingRightFacing"/>
            <a:lightRig rig="threePt" dir="t"/>
          </a:scene3d>
        </p:spPr>
      </p:pic>
    </p:spTree>
  </p:cSld>
  <p:clrMapOvr>
    <a:masterClrMapping/>
  </p:clrMapOvr>
  <p:transition advTm="25641">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Полевой Б. Н. Повесть о настоящем человеке </a:t>
            </a:r>
            <a:endParaRPr lang="ru-RU" dirty="0"/>
          </a:p>
        </p:txBody>
      </p:sp>
      <p:sp>
        <p:nvSpPr>
          <p:cNvPr id="3" name="Содержимое 2"/>
          <p:cNvSpPr>
            <a:spLocks noGrp="1"/>
          </p:cNvSpPr>
          <p:nvPr>
            <p:ph idx="1"/>
          </p:nvPr>
        </p:nvSpPr>
        <p:spPr>
          <a:xfrm>
            <a:off x="3415552" y="1918447"/>
            <a:ext cx="5099797" cy="4258516"/>
          </a:xfrm>
        </p:spPr>
        <p:txBody>
          <a:bodyPr>
            <a:normAutofit fontScale="62500" lnSpcReduction="20000"/>
          </a:bodyPr>
          <a:lstStyle/>
          <a:p>
            <a:r>
              <a:rPr lang="ru-RU" i="1" dirty="0" smtClean="0"/>
              <a:t>Идут годы, но среди разнообразных по тематике и жанру произведений Б. Полевого «Повесть о настоящем человеке» сохраняет свое особое место и значение. Книга написана  в 1946 году, создана  на основе дневниковых записей, очень точно передает приметы времени. Они в характерах людей, совершающих исключительные подвиги, но остающихся обыкновенными людьми, со своими достоинствами и недостатками, и в подробной и достоверной картине жизни фронта и тыла, написанной с хроникерской точностью, в обилии ярких и неповторимых деталей, подмеченных когда-то в суматохе военных будней и ставших в повести художественными образами времени.</a:t>
            </a:r>
            <a:endParaRPr lang="ru-RU" dirty="0" smtClean="0"/>
          </a:p>
          <a:p>
            <a:r>
              <a:rPr lang="ru-RU" i="1" dirty="0" smtClean="0"/>
              <a:t>В четвертой части повести перед глазами читателей предстает сражение на Курской дуге.</a:t>
            </a:r>
            <a:endParaRPr lang="ru-RU" dirty="0"/>
          </a:p>
        </p:txBody>
      </p:sp>
      <p:pic>
        <p:nvPicPr>
          <p:cNvPr id="4" name="Рисунок 3" descr="http://yakovlbibl.ru/wp-content/uploads/2018/06/016-e1528465643951.jpg"/>
          <p:cNvPicPr/>
          <p:nvPr/>
        </p:nvPicPr>
        <p:blipFill>
          <a:blip r:embed="rId2" cstate="print"/>
          <a:srcRect/>
          <a:stretch>
            <a:fillRect/>
          </a:stretch>
        </p:blipFill>
        <p:spPr bwMode="auto">
          <a:xfrm>
            <a:off x="608030" y="1973355"/>
            <a:ext cx="2233781" cy="3853703"/>
          </a:xfrm>
          <a:prstGeom prst="rect">
            <a:avLst/>
          </a:prstGeom>
          <a:noFill/>
          <a:ln w="9525">
            <a:noFill/>
            <a:miter lim="800000"/>
            <a:headEnd/>
            <a:tailEnd/>
          </a:ln>
          <a:scene3d>
            <a:camera prst="perspectiveContrastingRightFacing"/>
            <a:lightRig rig="threePt" dir="t"/>
          </a:scene3d>
        </p:spPr>
      </p:pic>
    </p:spTree>
  </p:cSld>
  <p:clrMapOvr>
    <a:masterClrMapping/>
  </p:clrMapOvr>
  <p:transition advTm="25703">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Ананьев А. А. Танки идут ромбом </a:t>
            </a:r>
            <a:endParaRPr lang="ru-RU" dirty="0"/>
          </a:p>
        </p:txBody>
      </p:sp>
      <p:sp>
        <p:nvSpPr>
          <p:cNvPr id="3" name="Содержимое 2"/>
          <p:cNvSpPr>
            <a:spLocks noGrp="1"/>
          </p:cNvSpPr>
          <p:nvPr>
            <p:ph idx="1"/>
          </p:nvPr>
        </p:nvSpPr>
        <p:spPr>
          <a:xfrm>
            <a:off x="3191434" y="1819835"/>
            <a:ext cx="5323915" cy="4357128"/>
          </a:xfrm>
        </p:spPr>
        <p:txBody>
          <a:bodyPr>
            <a:normAutofit fontScale="62500" lnSpcReduction="20000"/>
          </a:bodyPr>
          <a:lstStyle/>
          <a:p>
            <a:r>
              <a:rPr lang="ru-RU" i="1" dirty="0" smtClean="0"/>
              <a:t>Роман повествует о трех днях исторической битвы на Курской дуге, участником которой был автор. После окончания артиллерийского училища Ананьев начал войну именно на Курской дуге. Действие происходит на протяжении </a:t>
            </a:r>
            <a:r>
              <a:rPr lang="ru-RU" i="1" dirty="0" err="1" smtClean="0"/>
              <a:t>трѐх </a:t>
            </a:r>
            <a:r>
              <a:rPr lang="ru-RU" i="1" dirty="0" smtClean="0"/>
              <a:t>дней в начале июля 1943 года. Основные события разворачиваются 5 июля, в первый день Курской</a:t>
            </a:r>
            <a:endParaRPr lang="ru-RU" dirty="0" smtClean="0"/>
          </a:p>
          <a:p>
            <a:r>
              <a:rPr lang="ru-RU" i="1" dirty="0" smtClean="0"/>
              <a:t>битвы, близ деревни Соломки, где располагается батальон 6-ой гвардейской армии. Книга написана с большой художественной силой, психологической точностью, подкупает суровой правдой характеров и обстоятельств. Все это создает неповторимую атмосферу реальной жизни на войне. Роман «Танки идут ромбом» удостоен Государственной премии РСФСР им. М. Горького.</a:t>
            </a:r>
            <a:endParaRPr lang="ru-RU" dirty="0"/>
          </a:p>
        </p:txBody>
      </p:sp>
      <p:pic>
        <p:nvPicPr>
          <p:cNvPr id="4" name="Рисунок 3" descr="https://ruslania.com/pictures/books_photos/21/217394/o.jpg"/>
          <p:cNvPicPr/>
          <p:nvPr/>
        </p:nvPicPr>
        <p:blipFill>
          <a:blip r:embed="rId2" cstate="print"/>
          <a:srcRect/>
          <a:stretch>
            <a:fillRect/>
          </a:stretch>
        </p:blipFill>
        <p:spPr bwMode="auto">
          <a:xfrm>
            <a:off x="317265" y="1836420"/>
            <a:ext cx="2807918" cy="4099560"/>
          </a:xfrm>
          <a:prstGeom prst="rect">
            <a:avLst/>
          </a:prstGeom>
          <a:noFill/>
          <a:ln w="9525">
            <a:noFill/>
            <a:miter lim="800000"/>
            <a:headEnd/>
            <a:tailEnd/>
          </a:ln>
          <a:scene3d>
            <a:camera prst="perspectiveContrastingRightFacing"/>
            <a:lightRig rig="threePt" dir="t"/>
          </a:scene3d>
        </p:spPr>
      </p:pic>
    </p:spTree>
  </p:cSld>
  <p:clrMapOvr>
    <a:masterClrMapping/>
  </p:clrMapOvr>
  <p:transition advTm="28094">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2769" name="Picture 1" descr="C:\Users\днс\Desktop\бессмертный полк\ЦБС.jpg"/>
          <p:cNvPicPr>
            <a:picLocks noGrp="1" noChangeAspect="1" noChangeArrowheads="1"/>
          </p:cNvPicPr>
          <p:nvPr>
            <p:ph idx="1"/>
          </p:nvPr>
        </p:nvPicPr>
        <p:blipFill>
          <a:blip r:embed="rId2" cstate="print"/>
          <a:srcRect/>
          <a:stretch>
            <a:fillRect/>
          </a:stretch>
        </p:blipFill>
        <p:spPr bwMode="auto">
          <a:xfrm>
            <a:off x="208002" y="211978"/>
            <a:ext cx="8729810" cy="6466728"/>
          </a:xfrm>
          <a:prstGeom prst="rect">
            <a:avLst/>
          </a:prstGeom>
          <a:noFill/>
        </p:spPr>
      </p:pic>
      <p:sp>
        <p:nvSpPr>
          <p:cNvPr id="4" name="TextBox 3"/>
          <p:cNvSpPr txBox="1"/>
          <p:nvPr/>
        </p:nvSpPr>
        <p:spPr>
          <a:xfrm>
            <a:off x="6275294" y="6203576"/>
            <a:ext cx="2447365" cy="369332"/>
          </a:xfrm>
          <a:prstGeom prst="rect">
            <a:avLst/>
          </a:prstGeom>
          <a:noFill/>
        </p:spPr>
        <p:txBody>
          <a:bodyPr wrap="square" rtlCol="0">
            <a:spAutoFit/>
          </a:bodyPr>
          <a:lstStyle/>
          <a:p>
            <a:r>
              <a:rPr lang="ru-RU" dirty="0" smtClean="0"/>
              <a:t>Автор: </a:t>
            </a:r>
            <a:r>
              <a:rPr lang="ru-RU" dirty="0" err="1" smtClean="0"/>
              <a:t>Лемищук</a:t>
            </a:r>
            <a:r>
              <a:rPr lang="ru-RU" dirty="0" smtClean="0"/>
              <a:t> Г. </a:t>
            </a:r>
            <a:r>
              <a:rPr lang="ru-RU" smtClean="0"/>
              <a:t>С.</a:t>
            </a:r>
            <a:endParaRPr lang="ru-RU"/>
          </a:p>
        </p:txBody>
      </p:sp>
    </p:spTree>
  </p:cSld>
  <p:clrMapOvr>
    <a:masterClrMapping/>
  </p:clrMapOvr>
  <p:transition advTm="4032">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Воробьев К. Д. </a:t>
            </a:r>
            <a:r>
              <a:rPr lang="ru-RU" dirty="0" smtClean="0"/>
              <a:t>Убиты под Москвой</a:t>
            </a:r>
            <a:endParaRPr lang="ru-RU" dirty="0"/>
          </a:p>
        </p:txBody>
      </p:sp>
      <p:sp>
        <p:nvSpPr>
          <p:cNvPr id="3" name="Содержимое 2"/>
          <p:cNvSpPr>
            <a:spLocks noGrp="1"/>
          </p:cNvSpPr>
          <p:nvPr>
            <p:ph idx="1"/>
          </p:nvPr>
        </p:nvSpPr>
        <p:spPr>
          <a:xfrm>
            <a:off x="3361764" y="1676400"/>
            <a:ext cx="5325035" cy="4285410"/>
          </a:xfrm>
        </p:spPr>
        <p:txBody>
          <a:bodyPr>
            <a:normAutofit fontScale="62500" lnSpcReduction="20000"/>
          </a:bodyPr>
          <a:lstStyle/>
          <a:p>
            <a:r>
              <a:rPr lang="ru-RU" dirty="0" smtClean="0"/>
              <a:t>Учебная рота кремлевских курсантов шла на фронт. Натужно воя, невысоко и тучно над их колонной то и дело появлялись юнкеры. И тогда «рота рассыпалась и падала по команде капитана — четкой и торжественно напряженной, как на параде», оставался стоять только капитан, а вся его поза была такой же парадной и показной, а с губ капитана не сходила надменно-ироническая улыбка. Капитан был для этих двухсот сорока молодых красавцев-курсантов с ростом сто восемьдесят три идеалом, и многие старались во всем подражать ему: бравой выправкой, хворостинкой, сдвинутой на правый висок фуражкой и готовностью защищать Москву. Но война, к сожалению, не парад. И невозможно устоять против танков, имея на вооружении только самозарядные винтовки, гранаты и бутылки с бензином. Они погибли все, кроме лейтенанта Алексея </a:t>
            </a:r>
            <a:r>
              <a:rPr lang="ru-RU" dirty="0" err="1" smtClean="0"/>
              <a:t>Ястребова</a:t>
            </a:r>
            <a:r>
              <a:rPr lang="ru-RU" dirty="0" smtClean="0"/>
              <a:t>.</a:t>
            </a:r>
            <a:endParaRPr lang="ru-RU" dirty="0"/>
          </a:p>
        </p:txBody>
      </p:sp>
      <p:pic>
        <p:nvPicPr>
          <p:cNvPr id="1026" name="Picture 2" descr="C:\Users\днс\Desktop\cover_19517025-ks_2018-07-26_13-11-31.jpg"/>
          <p:cNvPicPr>
            <a:picLocks noChangeAspect="1" noChangeArrowheads="1"/>
          </p:cNvPicPr>
          <p:nvPr/>
        </p:nvPicPr>
        <p:blipFill>
          <a:blip r:embed="rId2" cstate="print"/>
          <a:srcRect/>
          <a:stretch>
            <a:fillRect/>
          </a:stretch>
        </p:blipFill>
        <p:spPr bwMode="auto">
          <a:xfrm>
            <a:off x="561788" y="1927411"/>
            <a:ext cx="2638292" cy="3961653"/>
          </a:xfrm>
          <a:prstGeom prst="rect">
            <a:avLst/>
          </a:prstGeom>
          <a:noFill/>
          <a:scene3d>
            <a:camera prst="perspectiveRight"/>
            <a:lightRig rig="threePt" dir="t"/>
          </a:scene3d>
        </p:spPr>
      </p:pic>
    </p:spTree>
  </p:cSld>
  <p:clrMapOvr>
    <a:masterClrMapping/>
  </p:clrMapOvr>
  <p:transition advTm="20812">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t>Айнутдинов</a:t>
            </a:r>
            <a:r>
              <a:rPr lang="ru-RU" b="1" dirty="0" smtClean="0"/>
              <a:t> С.</a:t>
            </a:r>
            <a:r>
              <a:rPr lang="ru-RU" dirty="0" smtClean="0"/>
              <a:t/>
            </a:r>
            <a:br>
              <a:rPr lang="ru-RU" dirty="0" smtClean="0"/>
            </a:br>
            <a:r>
              <a:rPr lang="ru-RU" b="1" dirty="0" smtClean="0"/>
              <a:t>Священную клятву держали</a:t>
            </a:r>
            <a:endParaRPr lang="ru-RU" dirty="0"/>
          </a:p>
        </p:txBody>
      </p:sp>
      <p:pic>
        <p:nvPicPr>
          <p:cNvPr id="4" name="Содержимое 3" descr="https://www.libex.ru/img/x/30/2d/77b70.jpg"/>
          <p:cNvPicPr>
            <a:picLocks noGrp="1"/>
          </p:cNvPicPr>
          <p:nvPr>
            <p:ph idx="1"/>
          </p:nvPr>
        </p:nvPicPr>
        <p:blipFill>
          <a:blip r:embed="rId2" cstate="print"/>
          <a:srcRect/>
          <a:stretch>
            <a:fillRect/>
          </a:stretch>
        </p:blipFill>
        <p:spPr bwMode="auto">
          <a:xfrm>
            <a:off x="847389" y="2142462"/>
            <a:ext cx="2514376" cy="4177656"/>
          </a:xfrm>
          <a:prstGeom prst="rect">
            <a:avLst/>
          </a:prstGeom>
          <a:noFill/>
          <a:ln w="9525">
            <a:noFill/>
            <a:miter lim="800000"/>
            <a:headEnd/>
            <a:tailEnd/>
          </a:ln>
          <a:scene3d>
            <a:camera prst="perspectiveContrastingRightFacing"/>
            <a:lightRig rig="threePt" dir="t"/>
          </a:scene3d>
        </p:spPr>
      </p:pic>
      <p:sp>
        <p:nvSpPr>
          <p:cNvPr id="5" name="Прямоугольник 4"/>
          <p:cNvSpPr/>
          <p:nvPr/>
        </p:nvSpPr>
        <p:spPr>
          <a:xfrm>
            <a:off x="3702424" y="2120625"/>
            <a:ext cx="4572000" cy="1200329"/>
          </a:xfrm>
          <a:prstGeom prst="rect">
            <a:avLst/>
          </a:prstGeom>
        </p:spPr>
        <p:txBody>
          <a:bodyPr>
            <a:spAutoFit/>
          </a:bodyPr>
          <a:lstStyle/>
          <a:p>
            <a:r>
              <a:rPr lang="ru-RU" dirty="0" smtClean="0"/>
              <a:t>Славными вехами на боевом пути 375-й Уральской, </a:t>
            </a:r>
            <a:r>
              <a:rPr lang="ru-RU" dirty="0" err="1" smtClean="0"/>
              <a:t>Харьковско-Бухарестской</a:t>
            </a:r>
            <a:r>
              <a:rPr lang="ru-RU" dirty="0" smtClean="0"/>
              <a:t> дважды Краснознаменной стрелковой дивизии были сражения под Москвой.</a:t>
            </a:r>
            <a:endParaRPr lang="ru-RU" dirty="0"/>
          </a:p>
        </p:txBody>
      </p:sp>
    </p:spTree>
  </p:cSld>
  <p:clrMapOvr>
    <a:masterClrMapping/>
  </p:clrMapOvr>
  <p:transition advTm="8250">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Константин Симонов «Живые и мертвые</a:t>
            </a:r>
            <a:endParaRPr lang="ru-RU" dirty="0"/>
          </a:p>
        </p:txBody>
      </p:sp>
      <p:sp>
        <p:nvSpPr>
          <p:cNvPr id="3" name="Содержимое 2"/>
          <p:cNvSpPr>
            <a:spLocks noGrp="1"/>
          </p:cNvSpPr>
          <p:nvPr>
            <p:ph idx="1"/>
          </p:nvPr>
        </p:nvSpPr>
        <p:spPr>
          <a:xfrm>
            <a:off x="3182472" y="1721224"/>
            <a:ext cx="5737410" cy="4428845"/>
          </a:xfrm>
        </p:spPr>
        <p:txBody>
          <a:bodyPr>
            <a:noAutofit/>
          </a:bodyPr>
          <a:lstStyle/>
          <a:p>
            <a:r>
              <a:rPr lang="ru-RU" sz="1200" dirty="0" smtClean="0"/>
              <a:t>«… Пока война, — говорит один из героев „Живых и мертвых“ - историю будем вести от побед! От первых наступательных операций… А воспоминания обо всем подряд, с самого начала, потом напишем. Тем более что многого вспоминать не хочется». В своем романе «Живые и мертвые» Симонов решился рассказать «обо всем подряд», не обходя того, что всячески замалчивалось, было под цензурным запретом, того, что «вспоминать не хочется». Писатель решился ответить на вопрос, который продолжал сидеть, как заноза, в душах современников. Почему немцы дошли до Москвы и Ленинграда, Сталинграда и Кавказа, почему наша армия не могла им противостоять? Симонов с присущими ему мужеством и гражданственностью отвечает на эти вопросы честно и правдиво в своем романе. В то время, когда многие писатели писали о войне, как о победном марше, Симонов показывает тяжкий путь к победе. Битва за Москву. Бои были непрерывные и кровопролитные. «Может быть, и правда, придется драться на улицах, — думал один из героев романа Малинин, - а что значит на улицах? А это вот и значит, что здесь, на улице, на </a:t>
            </a:r>
            <a:r>
              <a:rPr lang="ru-RU" sz="1200" dirty="0" err="1" smtClean="0"/>
              <a:t>Плющихе</a:t>
            </a:r>
            <a:r>
              <a:rPr lang="ru-RU" sz="1200" dirty="0" smtClean="0"/>
              <a:t>! Вот в этом доме — немцы, а в том — мы. Или за Крымским мостом — немцы, а по эту сторону — мы, не пускаем их к центру». Этого нельзя допустить. И хотя немцы по-прежнему имели успех, дивизия Малинина стояла насмерть. Один из ее полков был полностью уничтожен, другие сильно поредели, но все же дивизия дралась, ей удалось задержать немцев и положить их перед собой на землю собственным огнем и массированным ударом работавшей из глубины тяжелой артиллерии… Дивизия зацепилась и больше не отступала. Бои шли за каждый взятый километр, бойцы напрягали все свои силы, потому что за ними была Москва…</a:t>
            </a:r>
          </a:p>
          <a:p>
            <a:endParaRPr lang="ru-RU" sz="1200" dirty="0"/>
          </a:p>
        </p:txBody>
      </p:sp>
      <p:pic>
        <p:nvPicPr>
          <p:cNvPr id="4" name="Рисунок 3" descr="https://antique.newbookshop.ru/pict/1011968140.jpg"/>
          <p:cNvPicPr/>
          <p:nvPr/>
        </p:nvPicPr>
        <p:blipFill>
          <a:blip r:embed="rId2" cstate="print"/>
          <a:srcRect/>
          <a:stretch>
            <a:fillRect/>
          </a:stretch>
        </p:blipFill>
        <p:spPr bwMode="auto">
          <a:xfrm>
            <a:off x="580876" y="1758891"/>
            <a:ext cx="2764789" cy="4254617"/>
          </a:xfrm>
          <a:prstGeom prst="rect">
            <a:avLst/>
          </a:prstGeom>
          <a:noFill/>
          <a:ln w="9525">
            <a:noFill/>
            <a:miter lim="800000"/>
            <a:headEnd/>
            <a:tailEnd/>
          </a:ln>
          <a:scene3d>
            <a:camera prst="perspectiveHeroicExtremeRightFacing"/>
            <a:lightRig rig="threePt" dir="t"/>
          </a:scene3d>
        </p:spPr>
      </p:pic>
    </p:spTree>
  </p:cSld>
  <p:clrMapOvr>
    <a:masterClrMapping/>
  </p:clrMapOvr>
  <p:transition advTm="25703">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Александр Бек «Волоколамское шоссе»</a:t>
            </a:r>
            <a:endParaRPr lang="ru-RU" dirty="0"/>
          </a:p>
        </p:txBody>
      </p:sp>
      <p:sp>
        <p:nvSpPr>
          <p:cNvPr id="3" name="Содержимое 2"/>
          <p:cNvSpPr>
            <a:spLocks noGrp="1"/>
          </p:cNvSpPr>
          <p:nvPr>
            <p:ph idx="1"/>
          </p:nvPr>
        </p:nvSpPr>
        <p:spPr>
          <a:xfrm>
            <a:off x="3352800" y="1882587"/>
            <a:ext cx="5162550" cy="4294375"/>
          </a:xfrm>
        </p:spPr>
        <p:txBody>
          <a:bodyPr>
            <a:normAutofit fontScale="47500" lnSpcReduction="20000"/>
          </a:bodyPr>
          <a:lstStyle/>
          <a:p>
            <a:r>
              <a:rPr lang="ru-RU" dirty="0" smtClean="0"/>
              <a:t>Повесть «Волоколамское шоссе» — о боях под Москвой осенью 1941 г. на Волоколамском направлении. Пробив танковым тараном в начале октября оборону Советских войск на Западном фронте, фашисты вышли к нашей столице. Это были неимоверно тяжелые и сложные для страны дни. Враг был силен, он рвался вперед, не считаясь ни с какими потерями ни в людях, ни в технике. Гитлер даже наметил дату, когда немецкие полчища промаршируют по улицам поверженной Москвы. Фашисты завезли на московскую землю красный камень, из которого намеревались соорудить монумент в честь своей победы. Все рассчитали фашисты, все учли, за исключением разве только одного, но необычайно существенного — силы духа солдат и офицеров нашей армии. Их готовности скорее умереть всем за одного, чем сдать свою столицу. Именно в битве за Москву прозвучали во время отражения танковой атаки врага знаменитые слова политрука Василия </a:t>
            </a:r>
            <a:r>
              <a:rPr lang="ru-RU" dirty="0" err="1" smtClean="0"/>
              <a:t>Клочкова</a:t>
            </a:r>
            <a:r>
              <a:rPr lang="ru-RU" dirty="0" smtClean="0"/>
              <a:t> — </a:t>
            </a:r>
            <a:r>
              <a:rPr lang="ru-RU" dirty="0" err="1" smtClean="0"/>
              <a:t>Диева</a:t>
            </a:r>
            <a:r>
              <a:rPr lang="ru-RU" dirty="0" smtClean="0"/>
              <a:t>: «Велика Россия, а отступать некуда — позади Москва». Александр Бек рассказывает о том, как стояли насмерть 28 легендарных героев гвардейцев — панфиловцев, как героически сражались сибиряки, уральцы, люди разных национальностей, защищая свою дорогую столицу, с каждым днем набираясь опыта, закаляясь и превращаясь в мощную наступательную силу.</a:t>
            </a:r>
          </a:p>
          <a:p>
            <a:endParaRPr lang="ru-RU" dirty="0"/>
          </a:p>
        </p:txBody>
      </p:sp>
      <p:pic>
        <p:nvPicPr>
          <p:cNvPr id="4" name="Рисунок 3" descr="https://mnogo-failov.ru/uploads/posts/2015-05/1431513483_qiy2ctxw1mrvcrw.jpg"/>
          <p:cNvPicPr/>
          <p:nvPr/>
        </p:nvPicPr>
        <p:blipFill>
          <a:blip r:embed="rId2" cstate="print"/>
          <a:srcRect/>
          <a:stretch>
            <a:fillRect/>
          </a:stretch>
        </p:blipFill>
        <p:spPr bwMode="auto">
          <a:xfrm>
            <a:off x="458656" y="1906987"/>
            <a:ext cx="2625203" cy="4099366"/>
          </a:xfrm>
          <a:prstGeom prst="rect">
            <a:avLst/>
          </a:prstGeom>
          <a:noFill/>
          <a:ln w="9525">
            <a:noFill/>
            <a:miter lim="800000"/>
            <a:headEnd/>
            <a:tailEnd/>
          </a:ln>
          <a:scene3d>
            <a:camera prst="perspectiveContrastingRightFacing"/>
            <a:lightRig rig="threePt" dir="t"/>
          </a:scene3d>
        </p:spPr>
      </p:pic>
    </p:spTree>
  </p:cSld>
  <p:clrMapOvr>
    <a:masterClrMapping/>
  </p:clrMapOvr>
  <p:transition advTm="20406">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Война. Народ. Победа. 1941—1945. Кн. 1-я</a:t>
            </a:r>
            <a:endParaRPr lang="ru-RU" dirty="0"/>
          </a:p>
        </p:txBody>
      </p:sp>
      <p:sp>
        <p:nvSpPr>
          <p:cNvPr id="3" name="Содержимое 2"/>
          <p:cNvSpPr>
            <a:spLocks noGrp="1"/>
          </p:cNvSpPr>
          <p:nvPr>
            <p:ph idx="1"/>
          </p:nvPr>
        </p:nvSpPr>
        <p:spPr>
          <a:xfrm>
            <a:off x="3388658" y="1792941"/>
            <a:ext cx="5126691" cy="4384022"/>
          </a:xfrm>
        </p:spPr>
        <p:txBody>
          <a:bodyPr>
            <a:normAutofit fontScale="77500" lnSpcReduction="20000"/>
          </a:bodyPr>
          <a:lstStyle/>
          <a:p>
            <a:r>
              <a:rPr lang="ru-RU" dirty="0" smtClean="0"/>
              <a:t>Много книг написано о Великой Отечественной войне, но интерес к ее истории не ослабевает. Человечество отмечает уже четвертое десятилетие победы над германским фашизмом. Наша страна вынесла на своих плечах основную тяжесть войны и сыграла решающую роль в разгроме гитлеровской Германии. Настоящая книга посвящена начальному периоду войны, завершившемуся поражением немецко-фашистских захватчиков под Москвой.</a:t>
            </a:r>
          </a:p>
          <a:p>
            <a:endParaRPr lang="ru-RU" dirty="0"/>
          </a:p>
        </p:txBody>
      </p:sp>
      <p:pic>
        <p:nvPicPr>
          <p:cNvPr id="2050" name="Picture 2" descr="C:\Users\днс\Desktop\1029215539.jpg"/>
          <p:cNvPicPr>
            <a:picLocks noChangeAspect="1" noChangeArrowheads="1"/>
          </p:cNvPicPr>
          <p:nvPr/>
        </p:nvPicPr>
        <p:blipFill>
          <a:blip r:embed="rId2" cstate="print"/>
          <a:srcRect/>
          <a:stretch>
            <a:fillRect/>
          </a:stretch>
        </p:blipFill>
        <p:spPr bwMode="auto">
          <a:xfrm>
            <a:off x="323290" y="1757083"/>
            <a:ext cx="2803338" cy="4303058"/>
          </a:xfrm>
          <a:prstGeom prst="rect">
            <a:avLst/>
          </a:prstGeom>
          <a:noFill/>
          <a:scene3d>
            <a:camera prst="perspectiveContrastingRightFacing"/>
            <a:lightRig rig="threePt" dir="t"/>
          </a:scene3d>
        </p:spPr>
      </p:pic>
    </p:spTree>
  </p:cSld>
  <p:clrMapOvr>
    <a:masterClrMapping/>
  </p:clrMapOvr>
  <p:transition advTm="25187">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953" y="385482"/>
            <a:ext cx="7995397" cy="2402542"/>
          </a:xfrm>
        </p:spPr>
        <p:txBody>
          <a:bodyPr>
            <a:normAutofit fontScale="90000"/>
          </a:bodyPr>
          <a:lstStyle/>
          <a:p>
            <a:r>
              <a:rPr lang="ru-RU" b="1" dirty="0" smtClean="0"/>
              <a:t>Навечно в памяти народной непокорённый Ленинград</a:t>
            </a:r>
            <a:r>
              <a:rPr lang="ru-RU" dirty="0" smtClean="0"/>
              <a:t/>
            </a:r>
            <a:br>
              <a:rPr lang="ru-RU" dirty="0" smtClean="0"/>
            </a:br>
            <a:endParaRPr lang="ru-RU" dirty="0"/>
          </a:p>
        </p:txBody>
      </p:sp>
      <p:sp>
        <p:nvSpPr>
          <p:cNvPr id="3" name="Содержимое 2"/>
          <p:cNvSpPr>
            <a:spLocks noGrp="1"/>
          </p:cNvSpPr>
          <p:nvPr>
            <p:ph idx="1"/>
          </p:nvPr>
        </p:nvSpPr>
        <p:spPr>
          <a:xfrm>
            <a:off x="547968" y="2202143"/>
            <a:ext cx="7886700" cy="4351338"/>
          </a:xfrm>
        </p:spPr>
        <p:txBody>
          <a:bodyPr>
            <a:normAutofit lnSpcReduction="10000"/>
          </a:bodyPr>
          <a:lstStyle/>
          <a:p>
            <a:r>
              <a:rPr lang="ru-RU" i="1" dirty="0" smtClean="0"/>
              <a:t>«Ты выжил, город на Неве,</a:t>
            </a:r>
            <a:br>
              <a:rPr lang="ru-RU" i="1" dirty="0" smtClean="0"/>
            </a:br>
            <a:r>
              <a:rPr lang="ru-RU" i="1" dirty="0" smtClean="0"/>
              <a:t>В морозы лютые, в бомбёжке…</a:t>
            </a:r>
            <a:br>
              <a:rPr lang="ru-RU" i="1" dirty="0" smtClean="0"/>
            </a:br>
            <a:r>
              <a:rPr lang="ru-RU" i="1" dirty="0" smtClean="0"/>
              <a:t>Ты замерзал и ты горел,</a:t>
            </a:r>
            <a:br>
              <a:rPr lang="ru-RU" i="1" dirty="0" smtClean="0"/>
            </a:br>
            <a:r>
              <a:rPr lang="ru-RU" i="1" dirty="0" smtClean="0"/>
              <a:t>Вбирая запах хлебной крошки,</a:t>
            </a:r>
            <a:br>
              <a:rPr lang="ru-RU" i="1" dirty="0" smtClean="0"/>
            </a:br>
            <a:r>
              <a:rPr lang="ru-RU" i="1" dirty="0" smtClean="0"/>
              <a:t>Глазами высохших детей</a:t>
            </a:r>
            <a:br>
              <a:rPr lang="ru-RU" i="1" dirty="0" smtClean="0"/>
            </a:br>
            <a:r>
              <a:rPr lang="ru-RU" i="1" dirty="0" smtClean="0"/>
              <a:t>И ртом проваленным </a:t>
            </a:r>
            <a:r>
              <a:rPr lang="ru-RU" i="1" dirty="0" err="1" smtClean="0"/>
              <a:t>старушьим</a:t>
            </a:r>
            <a:r>
              <a:rPr lang="ru-RU" i="1" dirty="0" smtClean="0"/>
              <a:t>.</a:t>
            </a:r>
            <a:br>
              <a:rPr lang="ru-RU" i="1" dirty="0" smtClean="0"/>
            </a:br>
            <a:r>
              <a:rPr lang="ru-RU" i="1" dirty="0" smtClean="0"/>
              <a:t>Ты девятьсот голодных дней</a:t>
            </a:r>
            <a:br>
              <a:rPr lang="ru-RU" i="1" dirty="0" smtClean="0"/>
            </a:br>
            <a:r>
              <a:rPr lang="ru-RU" i="1" dirty="0" smtClean="0"/>
              <a:t>Мечтал о мире и горбушке…»</a:t>
            </a:r>
          </a:p>
          <a:p>
            <a:pPr algn="r"/>
            <a:r>
              <a:rPr lang="ru-RU" b="1" i="1" dirty="0" smtClean="0"/>
              <a:t>Елена Забайкальская</a:t>
            </a:r>
          </a:p>
          <a:p>
            <a:pPr algn="r"/>
            <a:r>
              <a:rPr lang="ru-RU" dirty="0" smtClean="0"/>
              <a:t/>
            </a:r>
            <a:br>
              <a:rPr lang="ru-RU" dirty="0" smtClean="0"/>
            </a:br>
            <a:endParaRPr lang="ru-RU" dirty="0"/>
          </a:p>
        </p:txBody>
      </p:sp>
    </p:spTree>
  </p:cSld>
  <p:clrMapOvr>
    <a:masterClrMapping/>
  </p:clrMapOvr>
  <p:transition advTm="7640">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Алексей </a:t>
            </a:r>
            <a:r>
              <a:rPr lang="ru-RU" b="1" dirty="0" err="1" smtClean="0"/>
              <a:t>Сухаренко</a:t>
            </a:r>
            <a:r>
              <a:rPr lang="ru-RU" b="1" dirty="0" smtClean="0"/>
              <a:t>: Блокада. Запах смерти</a:t>
            </a:r>
            <a:endParaRPr lang="ru-RU" dirty="0"/>
          </a:p>
        </p:txBody>
      </p:sp>
      <p:sp>
        <p:nvSpPr>
          <p:cNvPr id="3" name="Содержимое 2"/>
          <p:cNvSpPr>
            <a:spLocks noGrp="1"/>
          </p:cNvSpPr>
          <p:nvPr>
            <p:ph idx="1"/>
          </p:nvPr>
        </p:nvSpPr>
        <p:spPr>
          <a:xfrm>
            <a:off x="3281082" y="1819835"/>
            <a:ext cx="5234268" cy="4357128"/>
          </a:xfrm>
        </p:spPr>
        <p:txBody>
          <a:bodyPr>
            <a:normAutofit fontScale="85000" lnSpcReduction="20000"/>
          </a:bodyPr>
          <a:lstStyle/>
          <a:p>
            <a:r>
              <a:rPr lang="ru-RU" dirty="0" smtClean="0"/>
              <a:t>Они бы не познакомились, если бы не... война. Да и как им встретиться - Анастасия, дочь работника НКВД, майора милиции Петракова, и Ванька Зарецкий - фартовый молодой вор по кличке Цыган? Но Ленинград оказался в блокадном кольце, и пути их пересеклись, судьбы тесно переплелись, да так, что не разорвать. Кругом голод, разруха, смерть, и надо выжить, хотя бы просто выжить. И остаться людьми. И сохранить любовь. А это так трудно...</a:t>
            </a:r>
            <a:endParaRPr lang="ru-RU" dirty="0"/>
          </a:p>
        </p:txBody>
      </p:sp>
      <p:pic>
        <p:nvPicPr>
          <p:cNvPr id="4" name="Рисунок 3" descr="https://i.pinimg.com/736x/ae/82/5a/ae825addf240599c7eb8f0d0a3f8ca43--scene.jpg"/>
          <p:cNvPicPr/>
          <p:nvPr/>
        </p:nvPicPr>
        <p:blipFill>
          <a:blip r:embed="rId2" cstate="print"/>
          <a:srcRect/>
          <a:stretch>
            <a:fillRect/>
          </a:stretch>
        </p:blipFill>
        <p:spPr bwMode="auto">
          <a:xfrm>
            <a:off x="446517" y="1905168"/>
            <a:ext cx="2475977" cy="4253585"/>
          </a:xfrm>
          <a:prstGeom prst="rect">
            <a:avLst/>
          </a:prstGeom>
          <a:noFill/>
          <a:ln w="9525">
            <a:noFill/>
            <a:miter lim="800000"/>
            <a:headEnd/>
            <a:tailEnd/>
          </a:ln>
          <a:scene3d>
            <a:camera prst="perspectiveContrastingRightFacing"/>
            <a:lightRig rig="threePt" dir="t"/>
          </a:scene3d>
        </p:spPr>
      </p:pic>
    </p:spTree>
  </p:cSld>
  <p:clrMapOvr>
    <a:masterClrMapping/>
  </p:clrMapOvr>
  <p:transition advTm="20547">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TotalTime>
  <Words>2063</Words>
  <Application>Microsoft Office PowerPoint</Application>
  <PresentationFormat>Экран (4:3)</PresentationFormat>
  <Paragraphs>71</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Office Theme</vt:lpstr>
      <vt:lpstr>Великие битвы Великой Отечественной войны</vt:lpstr>
      <vt:lpstr>Битва под Москвой</vt:lpstr>
      <vt:lpstr>Воробьев К. Д. Убиты под Москвой</vt:lpstr>
      <vt:lpstr>Айнутдинов С. Священную клятву держали</vt:lpstr>
      <vt:lpstr>Константин Симонов «Живые и мертвые</vt:lpstr>
      <vt:lpstr>Александр Бек «Волоколамское шоссе»</vt:lpstr>
      <vt:lpstr>Война. Народ. Победа. 1941—1945. Кн. 1-я</vt:lpstr>
      <vt:lpstr>Навечно в памяти народной непокорённый Ленинград </vt:lpstr>
      <vt:lpstr>Алексей Сухаренко: Блокада. Запах смерти</vt:lpstr>
      <vt:lpstr>Григорьев Николай  Невская равнина</vt:lpstr>
      <vt:lpstr>Михайлов Владимир Ленинград </vt:lpstr>
      <vt:lpstr>Ладога родная (Воспоминания ветеранов Краснознаменной Ладожской флотилии)  </vt:lpstr>
      <vt:lpstr>Ржевская битва </vt:lpstr>
      <vt:lpstr>Михеенков С. ШТРАФНАЯ РОТА. ВЫСОТА СМЕРТНИКОВ </vt:lpstr>
      <vt:lpstr>Герасимова С. «Я убит подо Ржевом». Трагедия Мончаловского «котла»  </vt:lpstr>
      <vt:lpstr>Нам подвиг Сталинграда не забыть</vt:lpstr>
      <vt:lpstr>Яковлев Н. 19 ноября 1942  </vt:lpstr>
      <vt:lpstr>Пикуль В. Барбаросса </vt:lpstr>
      <vt:lpstr>Юрий Бондарев. Батальоны просят огня </vt:lpstr>
      <vt:lpstr>Юрий Бондарев. Горячий снег </vt:lpstr>
      <vt:lpstr>Василий Гроссман: Жизнь и судьба</vt:lpstr>
      <vt:lpstr>Огненная дуга”: стратегия победы</vt:lpstr>
      <vt:lpstr>Кондратенко В. А. Курская дуга </vt:lpstr>
      <vt:lpstr>Полевой Б. Н. Повесть о настоящем человеке </vt:lpstr>
      <vt:lpstr>Ананьев А. А. Танки идут ромбом </vt:lpstr>
      <vt:lpstr>Слайд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pptforschool.ru</dc:creator>
  <cp:lastModifiedBy>Windows User</cp:lastModifiedBy>
  <cp:revision>20</cp:revision>
  <dcterms:created xsi:type="dcterms:W3CDTF">2018-04-28T16:26:06Z</dcterms:created>
  <dcterms:modified xsi:type="dcterms:W3CDTF">2020-05-12T04:10:58Z</dcterms:modified>
</cp:coreProperties>
</file>